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9"/>
  </p:notesMasterIdLst>
  <p:sldIdLst>
    <p:sldId id="256" r:id="rId2"/>
    <p:sldId id="290" r:id="rId3"/>
    <p:sldId id="289" r:id="rId4"/>
    <p:sldId id="288" r:id="rId5"/>
    <p:sldId id="257" r:id="rId6"/>
    <p:sldId id="258" r:id="rId7"/>
    <p:sldId id="262" r:id="rId8"/>
    <p:sldId id="269" r:id="rId9"/>
    <p:sldId id="264" r:id="rId10"/>
    <p:sldId id="263" r:id="rId11"/>
    <p:sldId id="277" r:id="rId12"/>
    <p:sldId id="279" r:id="rId13"/>
    <p:sldId id="280" r:id="rId14"/>
    <p:sldId id="287" r:id="rId15"/>
    <p:sldId id="286" r:id="rId16"/>
    <p:sldId id="283" r:id="rId17"/>
    <p:sldId id="282" r:id="rId18"/>
    <p:sldId id="281" r:id="rId19"/>
    <p:sldId id="267" r:id="rId20"/>
    <p:sldId id="268" r:id="rId21"/>
    <p:sldId id="270" r:id="rId22"/>
    <p:sldId id="271" r:id="rId23"/>
    <p:sldId id="272" r:id="rId24"/>
    <p:sldId id="273" r:id="rId25"/>
    <p:sldId id="274" r:id="rId26"/>
    <p:sldId id="275" r:id="rId27"/>
    <p:sldId id="291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A7A2BA4-B8E3-89D6-E03A-36547740ECF4}" v="1353" dt="2025-08-26T20:48:19.767"/>
    <p1510:client id="{265F899A-A800-111E-3E12-CBBBCB29E5B6}" v="127" dt="2025-08-26T22:08:42.805"/>
    <p1510:client id="{27697FB3-B4A9-1A79-8FD1-D85B1B5F2FBE}" v="1061" dt="2025-08-26T19:33:30.871"/>
    <p1510:client id="{435C33D5-8D48-9269-30D4-677FAED0BC0F}" v="414" dt="2025-08-27T04:20:24.480"/>
    <p1510:client id="{4DEF287C-0363-5E5E-FF69-80CC650E4C4A}" v="35" dt="2025-08-26T05:44:34.006"/>
    <p1510:client id="{687004F1-495B-A5D7-D93D-2750D6F16538}" v="1278" dt="2025-08-26T05:53:16.638"/>
    <p1510:client id="{6C220BB9-A12F-3571-7FD4-C1CBE2299F77}" v="164" dt="2025-08-27T01:22:24.038"/>
    <p1510:client id="{76DBE6DF-D47C-D8FF-6231-88EA121DE95B}" v="2663" dt="2025-08-26T08:59:33.819"/>
    <p1510:client id="{EB42A154-0325-D2F7-B842-C1464D07B7DF}" v="670" dt="2025-08-26T21:58:03.28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10" Type="http://schemas.openxmlformats.org/officeDocument/2006/relationships/image" Target="../media/image22.svg"/><Relationship Id="rId4" Type="http://schemas.openxmlformats.org/officeDocument/2006/relationships/image" Target="../media/image16.svg"/><Relationship Id="rId9" Type="http://schemas.openxmlformats.org/officeDocument/2006/relationships/image" Target="../media/image21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10" Type="http://schemas.openxmlformats.org/officeDocument/2006/relationships/image" Target="../media/image22.svg"/><Relationship Id="rId4" Type="http://schemas.openxmlformats.org/officeDocument/2006/relationships/image" Target="../media/image16.svg"/><Relationship Id="rId9" Type="http://schemas.openxmlformats.org/officeDocument/2006/relationships/image" Target="../media/image2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2EB6565-281A-40CC-8DFA-6F30266C5FA0}" type="doc">
      <dgm:prSet loTypeId="urn:microsoft.com/office/officeart/2016/7/layout/BasicLinearProcessNumbered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E0DEA0F3-0E94-453A-821B-44850A437430}">
      <dgm:prSet/>
      <dgm:spPr/>
      <dgm:t>
        <a:bodyPr/>
        <a:lstStyle/>
        <a:p>
          <a:r>
            <a:rPr lang="en-US" b="1"/>
            <a:t>Bonus Allocation</a:t>
          </a:r>
          <a:endParaRPr lang="en-US"/>
        </a:p>
      </dgm:t>
    </dgm:pt>
    <dgm:pt modelId="{C78BEC2E-9968-47F7-9033-64D208A79B4E}" type="parTrans" cxnId="{9AB142AA-C82A-4AD1-BADD-1A64B1AF1062}">
      <dgm:prSet/>
      <dgm:spPr/>
      <dgm:t>
        <a:bodyPr/>
        <a:lstStyle/>
        <a:p>
          <a:endParaRPr lang="en-US"/>
        </a:p>
      </dgm:t>
    </dgm:pt>
    <dgm:pt modelId="{4C8E8227-69EF-4E46-B344-CE887D3F937C}" type="sibTrans" cxnId="{9AB142AA-C82A-4AD1-BADD-1A64B1AF1062}">
      <dgm:prSet phldrT="1" phldr="0"/>
      <dgm:spPr/>
      <dgm:t>
        <a:bodyPr/>
        <a:lstStyle/>
        <a:p>
          <a:r>
            <a:rPr lang="en-US"/>
            <a:t>1</a:t>
          </a:r>
        </a:p>
      </dgm:t>
    </dgm:pt>
    <dgm:pt modelId="{11727BAF-BBEC-481E-B696-160DA4A01CD2}">
      <dgm:prSet/>
      <dgm:spPr/>
      <dgm:t>
        <a:bodyPr/>
        <a:lstStyle/>
        <a:p>
          <a:r>
            <a:rPr lang="en-US" b="1"/>
            <a:t>2013:</a:t>
          </a:r>
          <a:r>
            <a:rPr lang="en-US"/>
            <a:t> allocate </a:t>
          </a:r>
          <a:r>
            <a:rPr lang="en-US" b="1"/>
            <a:t>$213,496.24 to Store 5</a:t>
          </a:r>
          <a:r>
            <a:rPr lang="en-US"/>
            <a:t> and </a:t>
          </a:r>
          <a:r>
            <a:rPr lang="en-US" b="1"/>
            <a:t>$286,503.76 to Store 8</a:t>
          </a:r>
          <a:endParaRPr lang="en-US"/>
        </a:p>
      </dgm:t>
    </dgm:pt>
    <dgm:pt modelId="{C8536AB4-08EC-4BFE-ADEF-8FDECF5F0050}" type="parTrans" cxnId="{7159921D-4E68-4C62-8178-523D94069557}">
      <dgm:prSet/>
      <dgm:spPr/>
      <dgm:t>
        <a:bodyPr/>
        <a:lstStyle/>
        <a:p>
          <a:endParaRPr lang="en-US"/>
        </a:p>
      </dgm:t>
    </dgm:pt>
    <dgm:pt modelId="{B47ACACD-C3DE-4CE2-B9A9-06F5CE8A8472}" type="sibTrans" cxnId="{7159921D-4E68-4C62-8178-523D94069557}">
      <dgm:prSet/>
      <dgm:spPr/>
      <dgm:t>
        <a:bodyPr/>
        <a:lstStyle/>
        <a:p>
          <a:endParaRPr lang="en-US"/>
        </a:p>
      </dgm:t>
    </dgm:pt>
    <dgm:pt modelId="{DE287FE2-6A15-4C17-9C0F-69590FA4FCFC}">
      <dgm:prSet/>
      <dgm:spPr/>
      <dgm:t>
        <a:bodyPr/>
        <a:lstStyle/>
        <a:p>
          <a:r>
            <a:rPr lang="en-US" b="1"/>
            <a:t>2014:</a:t>
          </a:r>
          <a:r>
            <a:rPr lang="en-US"/>
            <a:t> allocate </a:t>
          </a:r>
          <a:r>
            <a:rPr lang="en-US" b="1"/>
            <a:t>$171,127.16 to Store 5</a:t>
          </a:r>
          <a:r>
            <a:rPr lang="en-US"/>
            <a:t> and </a:t>
          </a:r>
          <a:r>
            <a:rPr lang="en-US" b="1"/>
            <a:t>$228,872.84 to Store 8</a:t>
          </a:r>
          <a:endParaRPr lang="en-US"/>
        </a:p>
      </dgm:t>
    </dgm:pt>
    <dgm:pt modelId="{DF0E380D-9D8A-4FDC-86D3-87A98ABE4763}" type="parTrans" cxnId="{B852A614-2BCA-4C1D-B5DC-7C1F4975F8AF}">
      <dgm:prSet/>
      <dgm:spPr/>
      <dgm:t>
        <a:bodyPr/>
        <a:lstStyle/>
        <a:p>
          <a:endParaRPr lang="en-US"/>
        </a:p>
      </dgm:t>
    </dgm:pt>
    <dgm:pt modelId="{AF7FE41A-F033-41B4-9065-8641B72720BC}" type="sibTrans" cxnId="{B852A614-2BCA-4C1D-B5DC-7C1F4975F8AF}">
      <dgm:prSet/>
      <dgm:spPr/>
      <dgm:t>
        <a:bodyPr/>
        <a:lstStyle/>
        <a:p>
          <a:endParaRPr lang="en-US"/>
        </a:p>
      </dgm:t>
    </dgm:pt>
    <dgm:pt modelId="{73078B97-7411-4AAF-9519-4A55E6CA791A}">
      <dgm:prSet/>
      <dgm:spPr/>
      <dgm:t>
        <a:bodyPr/>
        <a:lstStyle/>
        <a:p>
          <a:r>
            <a:rPr lang="en-US" b="1"/>
            <a:t>Rationale</a:t>
          </a:r>
          <a:endParaRPr lang="en-US"/>
        </a:p>
      </dgm:t>
    </dgm:pt>
    <dgm:pt modelId="{3A908BB2-4705-48F3-B04A-2A518649E1F3}" type="parTrans" cxnId="{2E8AF6EE-2B32-492A-BE72-815DB94B5C70}">
      <dgm:prSet/>
      <dgm:spPr/>
      <dgm:t>
        <a:bodyPr/>
        <a:lstStyle/>
        <a:p>
          <a:endParaRPr lang="en-US"/>
        </a:p>
      </dgm:t>
    </dgm:pt>
    <dgm:pt modelId="{ABEB6919-7E8D-449A-9787-B14BBB5AC3F8}" type="sibTrans" cxnId="{2E8AF6EE-2B32-492A-BE72-815DB94B5C70}">
      <dgm:prSet phldrT="2" phldr="0"/>
      <dgm:spPr/>
      <dgm:t>
        <a:bodyPr/>
        <a:lstStyle/>
        <a:p>
          <a:r>
            <a:rPr lang="en-US"/>
            <a:t>2</a:t>
          </a:r>
        </a:p>
      </dgm:t>
    </dgm:pt>
    <dgm:pt modelId="{97A26832-5A84-4D49-A3B3-E5113EFBCD48}">
      <dgm:prSet/>
      <dgm:spPr/>
      <dgm:t>
        <a:bodyPr/>
        <a:lstStyle/>
        <a:p>
          <a:r>
            <a:rPr lang="en-US"/>
            <a:t>Store 8 consistently generates the larger revenue share in the target product types, therefore they receive the larger share of the pool</a:t>
          </a:r>
        </a:p>
      </dgm:t>
    </dgm:pt>
    <dgm:pt modelId="{0E3E1CF7-47DA-460F-8DD5-BF34AF51937E}" type="parTrans" cxnId="{E3F186A8-648C-4DD8-8DC9-7C6C679B8167}">
      <dgm:prSet/>
      <dgm:spPr/>
      <dgm:t>
        <a:bodyPr/>
        <a:lstStyle/>
        <a:p>
          <a:endParaRPr lang="en-US"/>
        </a:p>
      </dgm:t>
    </dgm:pt>
    <dgm:pt modelId="{9EC431F3-3FE4-43F8-BC4A-E4F64B5072B8}" type="sibTrans" cxnId="{E3F186A8-648C-4DD8-8DC9-7C6C679B8167}">
      <dgm:prSet/>
      <dgm:spPr/>
      <dgm:t>
        <a:bodyPr/>
        <a:lstStyle/>
        <a:p>
          <a:endParaRPr lang="en-US"/>
        </a:p>
      </dgm:t>
    </dgm:pt>
    <dgm:pt modelId="{49DBE1BC-B4C4-4400-A222-0BE54A1EA654}">
      <dgm:prSet/>
      <dgm:spPr/>
      <dgm:t>
        <a:bodyPr/>
        <a:lstStyle/>
        <a:p>
          <a:r>
            <a:rPr lang="en-US"/>
            <a:t>While Store 5 generates a smaller share, they still earn a significant portion of the bonus pool, reflecting its steady contributions</a:t>
          </a:r>
        </a:p>
      </dgm:t>
    </dgm:pt>
    <dgm:pt modelId="{5E5C6F92-1A40-487A-B8A6-F5AE90A72456}" type="parTrans" cxnId="{6FA73CCA-E099-4DA1-9716-4D77BB907147}">
      <dgm:prSet/>
      <dgm:spPr/>
      <dgm:t>
        <a:bodyPr/>
        <a:lstStyle/>
        <a:p>
          <a:endParaRPr lang="en-US"/>
        </a:p>
      </dgm:t>
    </dgm:pt>
    <dgm:pt modelId="{51E99B39-0215-4F96-AF23-1A7E3B87C929}" type="sibTrans" cxnId="{6FA73CCA-E099-4DA1-9716-4D77BB907147}">
      <dgm:prSet/>
      <dgm:spPr/>
      <dgm:t>
        <a:bodyPr/>
        <a:lstStyle/>
        <a:p>
          <a:endParaRPr lang="en-US"/>
        </a:p>
      </dgm:t>
    </dgm:pt>
    <dgm:pt modelId="{D0BDD187-40C0-4852-9DD6-B7A2F7DD3005}">
      <dgm:prSet/>
      <dgm:spPr/>
      <dgm:t>
        <a:bodyPr/>
        <a:lstStyle/>
        <a:p>
          <a:r>
            <a:rPr lang="en-US" b="1"/>
            <a:t>Next Steps</a:t>
          </a:r>
          <a:endParaRPr lang="en-US"/>
        </a:p>
      </dgm:t>
    </dgm:pt>
    <dgm:pt modelId="{4FD07051-ACD6-4E1F-8221-2844BB961D63}" type="parTrans" cxnId="{A11A3B70-CC5A-4EB5-B4C2-CFECA063691E}">
      <dgm:prSet/>
      <dgm:spPr/>
      <dgm:t>
        <a:bodyPr/>
        <a:lstStyle/>
        <a:p>
          <a:endParaRPr lang="en-US"/>
        </a:p>
      </dgm:t>
    </dgm:pt>
    <dgm:pt modelId="{091FF1F7-F690-4AA4-B551-EE425A0A82B4}" type="sibTrans" cxnId="{A11A3B70-CC5A-4EB5-B4C2-CFECA063691E}">
      <dgm:prSet phldrT="3" phldr="0"/>
      <dgm:spPr/>
      <dgm:t>
        <a:bodyPr/>
        <a:lstStyle/>
        <a:p>
          <a:r>
            <a:rPr lang="en-US"/>
            <a:t>3</a:t>
          </a:r>
        </a:p>
      </dgm:t>
    </dgm:pt>
    <dgm:pt modelId="{E234A709-C841-4DBC-8A41-A413D9A92AD6}">
      <dgm:prSet/>
      <dgm:spPr/>
      <dgm:t>
        <a:bodyPr/>
        <a:lstStyle/>
        <a:p>
          <a:r>
            <a:rPr lang="en-US"/>
            <a:t>The company can continue using this method as the standard approach for future bonus allocations</a:t>
          </a:r>
        </a:p>
      </dgm:t>
    </dgm:pt>
    <dgm:pt modelId="{454766B0-371A-4650-A3D2-AC5F86915AD0}" type="parTrans" cxnId="{91A3E282-3337-4A2B-A543-5D0D95E43C3C}">
      <dgm:prSet/>
      <dgm:spPr/>
      <dgm:t>
        <a:bodyPr/>
        <a:lstStyle/>
        <a:p>
          <a:endParaRPr lang="en-US"/>
        </a:p>
      </dgm:t>
    </dgm:pt>
    <dgm:pt modelId="{FBC55471-60C0-4200-8D43-57C78303CEEE}" type="sibTrans" cxnId="{91A3E282-3337-4A2B-A543-5D0D95E43C3C}">
      <dgm:prSet/>
      <dgm:spPr/>
      <dgm:t>
        <a:bodyPr/>
        <a:lstStyle/>
        <a:p>
          <a:endParaRPr lang="en-US"/>
        </a:p>
      </dgm:t>
    </dgm:pt>
    <dgm:pt modelId="{A9EEDBA5-4E94-48CC-B6A6-5569BE240B36}">
      <dgm:prSet/>
      <dgm:spPr/>
      <dgm:t>
        <a:bodyPr/>
        <a:lstStyle/>
        <a:p>
          <a:r>
            <a:rPr lang="en-US"/>
            <a:t>Optionally, can try variations (using profitability over sales, apply weights to Men's or Women's Casual based on desired emphasis by leadership)</a:t>
          </a:r>
        </a:p>
      </dgm:t>
    </dgm:pt>
    <dgm:pt modelId="{8C932DB3-3DB0-4744-AC17-C8087EFDB743}" type="parTrans" cxnId="{2CD84C1B-5E02-4E52-954D-BE797971FE8F}">
      <dgm:prSet/>
      <dgm:spPr/>
      <dgm:t>
        <a:bodyPr/>
        <a:lstStyle/>
        <a:p>
          <a:endParaRPr lang="en-US"/>
        </a:p>
      </dgm:t>
    </dgm:pt>
    <dgm:pt modelId="{89E80A86-3F31-456A-88FE-1F8C5C1F72E6}" type="sibTrans" cxnId="{2CD84C1B-5E02-4E52-954D-BE797971FE8F}">
      <dgm:prSet/>
      <dgm:spPr/>
      <dgm:t>
        <a:bodyPr/>
        <a:lstStyle/>
        <a:p>
          <a:endParaRPr lang="en-US"/>
        </a:p>
      </dgm:t>
    </dgm:pt>
    <dgm:pt modelId="{DCC47374-3D34-4C78-B5B6-FCFEABB8253B}" type="pres">
      <dgm:prSet presAssocID="{12EB6565-281A-40CC-8DFA-6F30266C5FA0}" presName="Name0" presStyleCnt="0">
        <dgm:presLayoutVars>
          <dgm:animLvl val="lvl"/>
          <dgm:resizeHandles val="exact"/>
        </dgm:presLayoutVars>
      </dgm:prSet>
      <dgm:spPr/>
    </dgm:pt>
    <dgm:pt modelId="{F60BDA71-0DFD-41AC-B20B-E93C9F90E7F4}" type="pres">
      <dgm:prSet presAssocID="{E0DEA0F3-0E94-453A-821B-44850A437430}" presName="compositeNode" presStyleCnt="0">
        <dgm:presLayoutVars>
          <dgm:bulletEnabled val="1"/>
        </dgm:presLayoutVars>
      </dgm:prSet>
      <dgm:spPr/>
    </dgm:pt>
    <dgm:pt modelId="{DAAA3236-AFDD-4699-9378-67F999EAD702}" type="pres">
      <dgm:prSet presAssocID="{E0DEA0F3-0E94-453A-821B-44850A437430}" presName="bgRect" presStyleLbl="bgAccFollowNode1" presStyleIdx="0" presStyleCnt="3"/>
      <dgm:spPr/>
    </dgm:pt>
    <dgm:pt modelId="{8053237D-1FDA-426A-8C85-DE60501EAFFC}" type="pres">
      <dgm:prSet presAssocID="{4C8E8227-69EF-4E46-B344-CE887D3F937C}" presName="sibTransNodeCircle" presStyleLbl="alignNode1" presStyleIdx="0" presStyleCnt="6">
        <dgm:presLayoutVars>
          <dgm:chMax val="0"/>
          <dgm:bulletEnabled/>
        </dgm:presLayoutVars>
      </dgm:prSet>
      <dgm:spPr/>
    </dgm:pt>
    <dgm:pt modelId="{777E9CBD-A911-442A-986D-A16265091FC7}" type="pres">
      <dgm:prSet presAssocID="{E0DEA0F3-0E94-453A-821B-44850A437430}" presName="bottomLine" presStyleLbl="alignNode1" presStyleIdx="1" presStyleCnt="6">
        <dgm:presLayoutVars/>
      </dgm:prSet>
      <dgm:spPr/>
    </dgm:pt>
    <dgm:pt modelId="{9164A994-D2D5-4D0B-AD01-9AB5B8B3D279}" type="pres">
      <dgm:prSet presAssocID="{E0DEA0F3-0E94-453A-821B-44850A437430}" presName="nodeText" presStyleLbl="bgAccFollowNode1" presStyleIdx="0" presStyleCnt="3">
        <dgm:presLayoutVars>
          <dgm:bulletEnabled val="1"/>
        </dgm:presLayoutVars>
      </dgm:prSet>
      <dgm:spPr/>
    </dgm:pt>
    <dgm:pt modelId="{D7B67FB9-BE32-4731-8B42-2AD0ABA3695C}" type="pres">
      <dgm:prSet presAssocID="{4C8E8227-69EF-4E46-B344-CE887D3F937C}" presName="sibTrans" presStyleCnt="0"/>
      <dgm:spPr/>
    </dgm:pt>
    <dgm:pt modelId="{7F5B9BFA-E265-4325-B683-84CAAE901A91}" type="pres">
      <dgm:prSet presAssocID="{73078B97-7411-4AAF-9519-4A55E6CA791A}" presName="compositeNode" presStyleCnt="0">
        <dgm:presLayoutVars>
          <dgm:bulletEnabled val="1"/>
        </dgm:presLayoutVars>
      </dgm:prSet>
      <dgm:spPr/>
    </dgm:pt>
    <dgm:pt modelId="{5DA15888-DC08-4699-8440-3B711685CBB1}" type="pres">
      <dgm:prSet presAssocID="{73078B97-7411-4AAF-9519-4A55E6CA791A}" presName="bgRect" presStyleLbl="bgAccFollowNode1" presStyleIdx="1" presStyleCnt="3"/>
      <dgm:spPr/>
    </dgm:pt>
    <dgm:pt modelId="{F5B05563-CF63-4562-AC77-B48A33224400}" type="pres">
      <dgm:prSet presAssocID="{ABEB6919-7E8D-449A-9787-B14BBB5AC3F8}" presName="sibTransNodeCircle" presStyleLbl="alignNode1" presStyleIdx="2" presStyleCnt="6">
        <dgm:presLayoutVars>
          <dgm:chMax val="0"/>
          <dgm:bulletEnabled/>
        </dgm:presLayoutVars>
      </dgm:prSet>
      <dgm:spPr/>
    </dgm:pt>
    <dgm:pt modelId="{313731D0-A5E0-4A2E-A166-EACEA6B8AA9D}" type="pres">
      <dgm:prSet presAssocID="{73078B97-7411-4AAF-9519-4A55E6CA791A}" presName="bottomLine" presStyleLbl="alignNode1" presStyleIdx="3" presStyleCnt="6">
        <dgm:presLayoutVars/>
      </dgm:prSet>
      <dgm:spPr/>
    </dgm:pt>
    <dgm:pt modelId="{8F8A20A5-1239-4CAB-989C-6A082D4246CE}" type="pres">
      <dgm:prSet presAssocID="{73078B97-7411-4AAF-9519-4A55E6CA791A}" presName="nodeText" presStyleLbl="bgAccFollowNode1" presStyleIdx="1" presStyleCnt="3">
        <dgm:presLayoutVars>
          <dgm:bulletEnabled val="1"/>
        </dgm:presLayoutVars>
      </dgm:prSet>
      <dgm:spPr/>
    </dgm:pt>
    <dgm:pt modelId="{5C05C8E9-E718-49C0-BEC8-7CC481270C9F}" type="pres">
      <dgm:prSet presAssocID="{ABEB6919-7E8D-449A-9787-B14BBB5AC3F8}" presName="sibTrans" presStyleCnt="0"/>
      <dgm:spPr/>
    </dgm:pt>
    <dgm:pt modelId="{A0A9CB47-F71E-47FF-A593-4EC8D335FB61}" type="pres">
      <dgm:prSet presAssocID="{D0BDD187-40C0-4852-9DD6-B7A2F7DD3005}" presName="compositeNode" presStyleCnt="0">
        <dgm:presLayoutVars>
          <dgm:bulletEnabled val="1"/>
        </dgm:presLayoutVars>
      </dgm:prSet>
      <dgm:spPr/>
    </dgm:pt>
    <dgm:pt modelId="{3533EF3D-9330-427D-A20E-6917AB33755A}" type="pres">
      <dgm:prSet presAssocID="{D0BDD187-40C0-4852-9DD6-B7A2F7DD3005}" presName="bgRect" presStyleLbl="bgAccFollowNode1" presStyleIdx="2" presStyleCnt="3"/>
      <dgm:spPr/>
    </dgm:pt>
    <dgm:pt modelId="{D515621F-30EC-40FB-B842-083EAE32656E}" type="pres">
      <dgm:prSet presAssocID="{091FF1F7-F690-4AA4-B551-EE425A0A82B4}" presName="sibTransNodeCircle" presStyleLbl="alignNode1" presStyleIdx="4" presStyleCnt="6">
        <dgm:presLayoutVars>
          <dgm:chMax val="0"/>
          <dgm:bulletEnabled/>
        </dgm:presLayoutVars>
      </dgm:prSet>
      <dgm:spPr/>
    </dgm:pt>
    <dgm:pt modelId="{6E18BE71-F896-46ED-904D-16C89DC25D3C}" type="pres">
      <dgm:prSet presAssocID="{D0BDD187-40C0-4852-9DD6-B7A2F7DD3005}" presName="bottomLine" presStyleLbl="alignNode1" presStyleIdx="5" presStyleCnt="6">
        <dgm:presLayoutVars/>
      </dgm:prSet>
      <dgm:spPr/>
    </dgm:pt>
    <dgm:pt modelId="{1D184D45-8C8B-4000-AD11-9AA8D2D9D679}" type="pres">
      <dgm:prSet presAssocID="{D0BDD187-40C0-4852-9DD6-B7A2F7DD3005}" presName="nodeText" presStyleLbl="bgAccFollowNode1" presStyleIdx="2" presStyleCnt="3">
        <dgm:presLayoutVars>
          <dgm:bulletEnabled val="1"/>
        </dgm:presLayoutVars>
      </dgm:prSet>
      <dgm:spPr/>
    </dgm:pt>
  </dgm:ptLst>
  <dgm:cxnLst>
    <dgm:cxn modelId="{5597B104-DB41-4B03-8DB4-FD748A09258A}" type="presOf" srcId="{091FF1F7-F690-4AA4-B551-EE425A0A82B4}" destId="{D515621F-30EC-40FB-B842-083EAE32656E}" srcOrd="0" destOrd="0" presId="urn:microsoft.com/office/officeart/2016/7/layout/BasicLinearProcessNumbered"/>
    <dgm:cxn modelId="{B852A614-2BCA-4C1D-B5DC-7C1F4975F8AF}" srcId="{E0DEA0F3-0E94-453A-821B-44850A437430}" destId="{DE287FE2-6A15-4C17-9C0F-69590FA4FCFC}" srcOrd="1" destOrd="0" parTransId="{DF0E380D-9D8A-4FDC-86D3-87A98ABE4763}" sibTransId="{AF7FE41A-F033-41B4-9065-8641B72720BC}"/>
    <dgm:cxn modelId="{2CD84C1B-5E02-4E52-954D-BE797971FE8F}" srcId="{D0BDD187-40C0-4852-9DD6-B7A2F7DD3005}" destId="{A9EEDBA5-4E94-48CC-B6A6-5569BE240B36}" srcOrd="1" destOrd="0" parTransId="{8C932DB3-3DB0-4744-AC17-C8087EFDB743}" sibTransId="{89E80A86-3F31-456A-88FE-1F8C5C1F72E6}"/>
    <dgm:cxn modelId="{7159921D-4E68-4C62-8178-523D94069557}" srcId="{E0DEA0F3-0E94-453A-821B-44850A437430}" destId="{11727BAF-BBEC-481E-B696-160DA4A01CD2}" srcOrd="0" destOrd="0" parTransId="{C8536AB4-08EC-4BFE-ADEF-8FDECF5F0050}" sibTransId="{B47ACACD-C3DE-4CE2-B9A9-06F5CE8A8472}"/>
    <dgm:cxn modelId="{570EA423-4EEC-4380-91D3-CD1CCEECC7EB}" type="presOf" srcId="{D0BDD187-40C0-4852-9DD6-B7A2F7DD3005}" destId="{1D184D45-8C8B-4000-AD11-9AA8D2D9D679}" srcOrd="1" destOrd="0" presId="urn:microsoft.com/office/officeart/2016/7/layout/BasicLinearProcessNumbered"/>
    <dgm:cxn modelId="{374A7031-F75E-4F08-9354-F3C68FFFF19A}" type="presOf" srcId="{11727BAF-BBEC-481E-B696-160DA4A01CD2}" destId="{9164A994-D2D5-4D0B-AD01-9AB5B8B3D279}" srcOrd="0" destOrd="1" presId="urn:microsoft.com/office/officeart/2016/7/layout/BasicLinearProcessNumbered"/>
    <dgm:cxn modelId="{0491244C-BA10-4D6F-B23F-1455C78F72BE}" type="presOf" srcId="{73078B97-7411-4AAF-9519-4A55E6CA791A}" destId="{5DA15888-DC08-4699-8440-3B711685CBB1}" srcOrd="0" destOrd="0" presId="urn:microsoft.com/office/officeart/2016/7/layout/BasicLinearProcessNumbered"/>
    <dgm:cxn modelId="{A11A3B70-CC5A-4EB5-B4C2-CFECA063691E}" srcId="{12EB6565-281A-40CC-8DFA-6F30266C5FA0}" destId="{D0BDD187-40C0-4852-9DD6-B7A2F7DD3005}" srcOrd="2" destOrd="0" parTransId="{4FD07051-ACD6-4E1F-8221-2844BB961D63}" sibTransId="{091FF1F7-F690-4AA4-B551-EE425A0A82B4}"/>
    <dgm:cxn modelId="{2024ED53-0D53-464D-9458-3176E8832EB8}" type="presOf" srcId="{ABEB6919-7E8D-449A-9787-B14BBB5AC3F8}" destId="{F5B05563-CF63-4562-AC77-B48A33224400}" srcOrd="0" destOrd="0" presId="urn:microsoft.com/office/officeart/2016/7/layout/BasicLinearProcessNumbered"/>
    <dgm:cxn modelId="{22C87277-F3B5-4116-884B-68B23C0DA4D7}" type="presOf" srcId="{E0DEA0F3-0E94-453A-821B-44850A437430}" destId="{9164A994-D2D5-4D0B-AD01-9AB5B8B3D279}" srcOrd="1" destOrd="0" presId="urn:microsoft.com/office/officeart/2016/7/layout/BasicLinearProcessNumbered"/>
    <dgm:cxn modelId="{91A3E282-3337-4A2B-A543-5D0D95E43C3C}" srcId="{D0BDD187-40C0-4852-9DD6-B7A2F7DD3005}" destId="{E234A709-C841-4DBC-8A41-A413D9A92AD6}" srcOrd="0" destOrd="0" parTransId="{454766B0-371A-4650-A3D2-AC5F86915AD0}" sibTransId="{FBC55471-60C0-4200-8D43-57C78303CEEE}"/>
    <dgm:cxn modelId="{13E75FA2-B742-41B1-B1EB-518472FEC79F}" type="presOf" srcId="{D0BDD187-40C0-4852-9DD6-B7A2F7DD3005}" destId="{3533EF3D-9330-427D-A20E-6917AB33755A}" srcOrd="0" destOrd="0" presId="urn:microsoft.com/office/officeart/2016/7/layout/BasicLinearProcessNumbered"/>
    <dgm:cxn modelId="{E3F186A8-648C-4DD8-8DC9-7C6C679B8167}" srcId="{73078B97-7411-4AAF-9519-4A55E6CA791A}" destId="{97A26832-5A84-4D49-A3B3-E5113EFBCD48}" srcOrd="0" destOrd="0" parTransId="{0E3E1CF7-47DA-460F-8DD5-BF34AF51937E}" sibTransId="{9EC431F3-3FE4-43F8-BC4A-E4F64B5072B8}"/>
    <dgm:cxn modelId="{9AB142AA-C82A-4AD1-BADD-1A64B1AF1062}" srcId="{12EB6565-281A-40CC-8DFA-6F30266C5FA0}" destId="{E0DEA0F3-0E94-453A-821B-44850A437430}" srcOrd="0" destOrd="0" parTransId="{C78BEC2E-9968-47F7-9033-64D208A79B4E}" sibTransId="{4C8E8227-69EF-4E46-B344-CE887D3F937C}"/>
    <dgm:cxn modelId="{5E51B0AC-1034-48B1-B8A7-7E3E9E53566F}" type="presOf" srcId="{97A26832-5A84-4D49-A3B3-E5113EFBCD48}" destId="{8F8A20A5-1239-4CAB-989C-6A082D4246CE}" srcOrd="0" destOrd="1" presId="urn:microsoft.com/office/officeart/2016/7/layout/BasicLinearProcessNumbered"/>
    <dgm:cxn modelId="{387C38B4-05A2-4491-88A7-8A76D29C8D48}" type="presOf" srcId="{E234A709-C841-4DBC-8A41-A413D9A92AD6}" destId="{1D184D45-8C8B-4000-AD11-9AA8D2D9D679}" srcOrd="0" destOrd="1" presId="urn:microsoft.com/office/officeart/2016/7/layout/BasicLinearProcessNumbered"/>
    <dgm:cxn modelId="{C0CC6EB5-50D9-488E-90E6-E8DB2A2BBAA2}" type="presOf" srcId="{4C8E8227-69EF-4E46-B344-CE887D3F937C}" destId="{8053237D-1FDA-426A-8C85-DE60501EAFFC}" srcOrd="0" destOrd="0" presId="urn:microsoft.com/office/officeart/2016/7/layout/BasicLinearProcessNumbered"/>
    <dgm:cxn modelId="{86D28EB6-C2FF-4FF2-94E0-9DA6D9549747}" type="presOf" srcId="{A9EEDBA5-4E94-48CC-B6A6-5569BE240B36}" destId="{1D184D45-8C8B-4000-AD11-9AA8D2D9D679}" srcOrd="0" destOrd="2" presId="urn:microsoft.com/office/officeart/2016/7/layout/BasicLinearProcessNumbered"/>
    <dgm:cxn modelId="{4B20EDBA-8652-41C3-AA77-9F6B698FDDB8}" type="presOf" srcId="{49DBE1BC-B4C4-4400-A222-0BE54A1EA654}" destId="{8F8A20A5-1239-4CAB-989C-6A082D4246CE}" srcOrd="0" destOrd="2" presId="urn:microsoft.com/office/officeart/2016/7/layout/BasicLinearProcessNumbered"/>
    <dgm:cxn modelId="{41ABE6BC-8DAB-4D0F-8E27-FB27003470A7}" type="presOf" srcId="{73078B97-7411-4AAF-9519-4A55E6CA791A}" destId="{8F8A20A5-1239-4CAB-989C-6A082D4246CE}" srcOrd="1" destOrd="0" presId="urn:microsoft.com/office/officeart/2016/7/layout/BasicLinearProcessNumbered"/>
    <dgm:cxn modelId="{0F22A9BD-EA6B-4BEA-B73C-DB40B926A8C5}" type="presOf" srcId="{DE287FE2-6A15-4C17-9C0F-69590FA4FCFC}" destId="{9164A994-D2D5-4D0B-AD01-9AB5B8B3D279}" srcOrd="0" destOrd="2" presId="urn:microsoft.com/office/officeart/2016/7/layout/BasicLinearProcessNumbered"/>
    <dgm:cxn modelId="{28D784C3-D65D-4D97-BA2E-305E27C01138}" type="presOf" srcId="{E0DEA0F3-0E94-453A-821B-44850A437430}" destId="{DAAA3236-AFDD-4699-9378-67F999EAD702}" srcOrd="0" destOrd="0" presId="urn:microsoft.com/office/officeart/2016/7/layout/BasicLinearProcessNumbered"/>
    <dgm:cxn modelId="{6FA73CCA-E099-4DA1-9716-4D77BB907147}" srcId="{73078B97-7411-4AAF-9519-4A55E6CA791A}" destId="{49DBE1BC-B4C4-4400-A222-0BE54A1EA654}" srcOrd="1" destOrd="0" parTransId="{5E5C6F92-1A40-487A-B8A6-F5AE90A72456}" sibTransId="{51E99B39-0215-4F96-AF23-1A7E3B87C929}"/>
    <dgm:cxn modelId="{E8BC0FE1-2407-4189-8F88-B9726531EEDC}" type="presOf" srcId="{12EB6565-281A-40CC-8DFA-6F30266C5FA0}" destId="{DCC47374-3D34-4C78-B5B6-FCFEABB8253B}" srcOrd="0" destOrd="0" presId="urn:microsoft.com/office/officeart/2016/7/layout/BasicLinearProcessNumbered"/>
    <dgm:cxn modelId="{2E8AF6EE-2B32-492A-BE72-815DB94B5C70}" srcId="{12EB6565-281A-40CC-8DFA-6F30266C5FA0}" destId="{73078B97-7411-4AAF-9519-4A55E6CA791A}" srcOrd="1" destOrd="0" parTransId="{3A908BB2-4705-48F3-B04A-2A518649E1F3}" sibTransId="{ABEB6919-7E8D-449A-9787-B14BBB5AC3F8}"/>
    <dgm:cxn modelId="{3603C7EA-9ABC-4D8E-A5FB-66FC648860CA}" type="presParOf" srcId="{DCC47374-3D34-4C78-B5B6-FCFEABB8253B}" destId="{F60BDA71-0DFD-41AC-B20B-E93C9F90E7F4}" srcOrd="0" destOrd="0" presId="urn:microsoft.com/office/officeart/2016/7/layout/BasicLinearProcessNumbered"/>
    <dgm:cxn modelId="{04234DAE-B340-43AB-8926-BD07E42294CB}" type="presParOf" srcId="{F60BDA71-0DFD-41AC-B20B-E93C9F90E7F4}" destId="{DAAA3236-AFDD-4699-9378-67F999EAD702}" srcOrd="0" destOrd="0" presId="urn:microsoft.com/office/officeart/2016/7/layout/BasicLinearProcessNumbered"/>
    <dgm:cxn modelId="{E5338F4E-B924-46F5-A4E9-B869081BCAD5}" type="presParOf" srcId="{F60BDA71-0DFD-41AC-B20B-E93C9F90E7F4}" destId="{8053237D-1FDA-426A-8C85-DE60501EAFFC}" srcOrd="1" destOrd="0" presId="urn:microsoft.com/office/officeart/2016/7/layout/BasicLinearProcessNumbered"/>
    <dgm:cxn modelId="{235FC6EF-DD0A-4753-A9DE-BAC37E69C5A8}" type="presParOf" srcId="{F60BDA71-0DFD-41AC-B20B-E93C9F90E7F4}" destId="{777E9CBD-A911-442A-986D-A16265091FC7}" srcOrd="2" destOrd="0" presId="urn:microsoft.com/office/officeart/2016/7/layout/BasicLinearProcessNumbered"/>
    <dgm:cxn modelId="{EBB9F80C-EFE9-4A7B-B4A8-7F604EB3A440}" type="presParOf" srcId="{F60BDA71-0DFD-41AC-B20B-E93C9F90E7F4}" destId="{9164A994-D2D5-4D0B-AD01-9AB5B8B3D279}" srcOrd="3" destOrd="0" presId="urn:microsoft.com/office/officeart/2016/7/layout/BasicLinearProcessNumbered"/>
    <dgm:cxn modelId="{33A188A4-DF06-42A3-8914-E80C26493017}" type="presParOf" srcId="{DCC47374-3D34-4C78-B5B6-FCFEABB8253B}" destId="{D7B67FB9-BE32-4731-8B42-2AD0ABA3695C}" srcOrd="1" destOrd="0" presId="urn:microsoft.com/office/officeart/2016/7/layout/BasicLinearProcessNumbered"/>
    <dgm:cxn modelId="{D0BF12C3-A8BB-40CD-B50B-D1DC8F570662}" type="presParOf" srcId="{DCC47374-3D34-4C78-B5B6-FCFEABB8253B}" destId="{7F5B9BFA-E265-4325-B683-84CAAE901A91}" srcOrd="2" destOrd="0" presId="urn:microsoft.com/office/officeart/2016/7/layout/BasicLinearProcessNumbered"/>
    <dgm:cxn modelId="{6C19E838-D23C-4484-A872-47C6CE2CF5B9}" type="presParOf" srcId="{7F5B9BFA-E265-4325-B683-84CAAE901A91}" destId="{5DA15888-DC08-4699-8440-3B711685CBB1}" srcOrd="0" destOrd="0" presId="urn:microsoft.com/office/officeart/2016/7/layout/BasicLinearProcessNumbered"/>
    <dgm:cxn modelId="{C7525632-610E-4623-9CEE-8185AF548D4A}" type="presParOf" srcId="{7F5B9BFA-E265-4325-B683-84CAAE901A91}" destId="{F5B05563-CF63-4562-AC77-B48A33224400}" srcOrd="1" destOrd="0" presId="urn:microsoft.com/office/officeart/2016/7/layout/BasicLinearProcessNumbered"/>
    <dgm:cxn modelId="{3F6CBCD6-BCCC-409A-BC97-36D87E6642EC}" type="presParOf" srcId="{7F5B9BFA-E265-4325-B683-84CAAE901A91}" destId="{313731D0-A5E0-4A2E-A166-EACEA6B8AA9D}" srcOrd="2" destOrd="0" presId="urn:microsoft.com/office/officeart/2016/7/layout/BasicLinearProcessNumbered"/>
    <dgm:cxn modelId="{EEE0CEAC-44B3-46FD-95D0-44D5B0B0E328}" type="presParOf" srcId="{7F5B9BFA-E265-4325-B683-84CAAE901A91}" destId="{8F8A20A5-1239-4CAB-989C-6A082D4246CE}" srcOrd="3" destOrd="0" presId="urn:microsoft.com/office/officeart/2016/7/layout/BasicLinearProcessNumbered"/>
    <dgm:cxn modelId="{F27BDF52-3C37-4B5A-BABD-212EA74314D8}" type="presParOf" srcId="{DCC47374-3D34-4C78-B5B6-FCFEABB8253B}" destId="{5C05C8E9-E718-49C0-BEC8-7CC481270C9F}" srcOrd="3" destOrd="0" presId="urn:microsoft.com/office/officeart/2016/7/layout/BasicLinearProcessNumbered"/>
    <dgm:cxn modelId="{60C041C4-DC4F-41DF-9C71-0DC7EBFC5650}" type="presParOf" srcId="{DCC47374-3D34-4C78-B5B6-FCFEABB8253B}" destId="{A0A9CB47-F71E-47FF-A593-4EC8D335FB61}" srcOrd="4" destOrd="0" presId="urn:microsoft.com/office/officeart/2016/7/layout/BasicLinearProcessNumbered"/>
    <dgm:cxn modelId="{1A36279F-CF9C-4C65-A629-7AB667933A12}" type="presParOf" srcId="{A0A9CB47-F71E-47FF-A593-4EC8D335FB61}" destId="{3533EF3D-9330-427D-A20E-6917AB33755A}" srcOrd="0" destOrd="0" presId="urn:microsoft.com/office/officeart/2016/7/layout/BasicLinearProcessNumbered"/>
    <dgm:cxn modelId="{F31CC2B4-B92B-4525-B8A5-91A6BB5EDD09}" type="presParOf" srcId="{A0A9CB47-F71E-47FF-A593-4EC8D335FB61}" destId="{D515621F-30EC-40FB-B842-083EAE32656E}" srcOrd="1" destOrd="0" presId="urn:microsoft.com/office/officeart/2016/7/layout/BasicLinearProcessNumbered"/>
    <dgm:cxn modelId="{9D4CF06B-57EA-4947-8BF0-84FD201C0455}" type="presParOf" srcId="{A0A9CB47-F71E-47FF-A593-4EC8D335FB61}" destId="{6E18BE71-F896-46ED-904D-16C89DC25D3C}" srcOrd="2" destOrd="0" presId="urn:microsoft.com/office/officeart/2016/7/layout/BasicLinearProcessNumbered"/>
    <dgm:cxn modelId="{543C2F99-CB64-43D1-96B7-C88A8CFB46F8}" type="presParOf" srcId="{A0A9CB47-F71E-47FF-A593-4EC8D335FB61}" destId="{1D184D45-8C8B-4000-AD11-9AA8D2D9D679}" srcOrd="3" destOrd="0" presId="urn:microsoft.com/office/officeart/2016/7/layout/BasicLinear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30D36F8-4189-424F-BEC8-57A840740925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4F3CE09D-FA07-441B-9FC1-499EE2096694}">
      <dgm:prSet/>
      <dgm:spPr/>
      <dgm:t>
        <a:bodyPr/>
        <a:lstStyle/>
        <a:p>
          <a:r>
            <a:rPr lang="en-US"/>
            <a:t>Question: What can we learn about having more than one store in a state?</a:t>
          </a:r>
        </a:p>
      </dgm:t>
    </dgm:pt>
    <dgm:pt modelId="{A93BF19B-4E80-4BE5-83B4-64728E99A9CD}" type="parTrans" cxnId="{3C27EDF0-6FFE-49BB-BC93-04CC7A696FC0}">
      <dgm:prSet/>
      <dgm:spPr/>
      <dgm:t>
        <a:bodyPr/>
        <a:lstStyle/>
        <a:p>
          <a:endParaRPr lang="en-US"/>
        </a:p>
      </dgm:t>
    </dgm:pt>
    <dgm:pt modelId="{530AF23B-891C-4696-8221-503E56B24DCC}" type="sibTrans" cxnId="{3C27EDF0-6FFE-49BB-BC93-04CC7A696FC0}">
      <dgm:prSet/>
      <dgm:spPr/>
      <dgm:t>
        <a:bodyPr/>
        <a:lstStyle/>
        <a:p>
          <a:endParaRPr lang="en-US"/>
        </a:p>
      </dgm:t>
    </dgm:pt>
    <dgm:pt modelId="{452425C6-5ED5-4EF9-B94F-90685C84D2DD}">
      <dgm:prSet/>
      <dgm:spPr/>
      <dgm:t>
        <a:bodyPr/>
        <a:lstStyle/>
        <a:p>
          <a:r>
            <a:rPr lang="en-US"/>
            <a:t>Objective</a:t>
          </a:r>
        </a:p>
      </dgm:t>
    </dgm:pt>
    <dgm:pt modelId="{775DCA75-503E-4F4B-BA40-E373F0A36E76}" type="parTrans" cxnId="{04AC953E-5C41-40E8-B284-F3EB4CAEEDA8}">
      <dgm:prSet/>
      <dgm:spPr/>
      <dgm:t>
        <a:bodyPr/>
        <a:lstStyle/>
        <a:p>
          <a:endParaRPr lang="en-US"/>
        </a:p>
      </dgm:t>
    </dgm:pt>
    <dgm:pt modelId="{47D7F7D1-5EEF-4FCF-A880-E30F56B47E00}" type="sibTrans" cxnId="{04AC953E-5C41-40E8-B284-F3EB4CAEEDA8}">
      <dgm:prSet/>
      <dgm:spPr/>
      <dgm:t>
        <a:bodyPr/>
        <a:lstStyle/>
        <a:p>
          <a:endParaRPr lang="en-US"/>
        </a:p>
      </dgm:t>
    </dgm:pt>
    <dgm:pt modelId="{FC9FC5B3-44CA-46AD-A037-1943E408F29F}">
      <dgm:prSet/>
      <dgm:spPr/>
      <dgm:t>
        <a:bodyPr/>
        <a:lstStyle/>
        <a:p>
          <a:r>
            <a:rPr lang="en-US"/>
            <a:t>Comparing all stores in single-store states versus all stores in multi-store states</a:t>
          </a:r>
        </a:p>
      </dgm:t>
    </dgm:pt>
    <dgm:pt modelId="{D8355C78-9B08-4D3C-987E-C3630C5C7164}" type="parTrans" cxnId="{5BCA9D1D-CDA7-49F6-8DC4-26AEBB963A21}">
      <dgm:prSet/>
      <dgm:spPr/>
      <dgm:t>
        <a:bodyPr/>
        <a:lstStyle/>
        <a:p>
          <a:endParaRPr lang="en-US"/>
        </a:p>
      </dgm:t>
    </dgm:pt>
    <dgm:pt modelId="{5EE19634-64A6-4A63-BCC6-61C67B1FC86D}" type="sibTrans" cxnId="{5BCA9D1D-CDA7-49F6-8DC4-26AEBB963A21}">
      <dgm:prSet/>
      <dgm:spPr/>
      <dgm:t>
        <a:bodyPr/>
        <a:lstStyle/>
        <a:p>
          <a:endParaRPr lang="en-US"/>
        </a:p>
      </dgm:t>
    </dgm:pt>
    <dgm:pt modelId="{D503C2FC-4F24-4D12-8153-30FDE4964CE8}">
      <dgm:prSet/>
      <dgm:spPr/>
      <dgm:t>
        <a:bodyPr/>
        <a:lstStyle/>
        <a:p>
          <a:pPr rtl="0"/>
          <a:r>
            <a:rPr lang="en-US"/>
            <a:t>Identifying the patterns in total sales and </a:t>
          </a:r>
          <a:r>
            <a:rPr lang="en-US">
              <a:latin typeface="Aptos Display" panose="020F0302020204030204"/>
            </a:rPr>
            <a:t>average sales</a:t>
          </a:r>
          <a:r>
            <a:rPr lang="en-US"/>
            <a:t> </a:t>
          </a:r>
          <a:r>
            <a:rPr lang="en-US">
              <a:latin typeface="Aptos Display" panose="020F0302020204030204"/>
            </a:rPr>
            <a:t>amount </a:t>
          </a:r>
          <a:r>
            <a:rPr lang="en-US"/>
            <a:t>(average per store)</a:t>
          </a:r>
        </a:p>
      </dgm:t>
    </dgm:pt>
    <dgm:pt modelId="{BB35AE62-F46C-4095-AC71-96293479B0E0}" type="parTrans" cxnId="{80DC4F91-D9D5-4113-90D9-0C2D82D9E915}">
      <dgm:prSet/>
      <dgm:spPr/>
      <dgm:t>
        <a:bodyPr/>
        <a:lstStyle/>
        <a:p>
          <a:endParaRPr lang="en-US"/>
        </a:p>
      </dgm:t>
    </dgm:pt>
    <dgm:pt modelId="{4DD888C7-0E6D-4426-9C6D-9D057494F2BC}" type="sibTrans" cxnId="{80DC4F91-D9D5-4113-90D9-0C2D82D9E915}">
      <dgm:prSet/>
      <dgm:spPr/>
      <dgm:t>
        <a:bodyPr/>
        <a:lstStyle/>
        <a:p>
          <a:endParaRPr lang="en-US"/>
        </a:p>
      </dgm:t>
    </dgm:pt>
    <dgm:pt modelId="{071193BC-EC90-4845-A3CE-5673713AD5A9}">
      <dgm:prSet/>
      <dgm:spPr/>
      <dgm:t>
        <a:bodyPr/>
        <a:lstStyle/>
        <a:p>
          <a:r>
            <a:rPr lang="en-US"/>
            <a:t>Interpreting for location strategy for all stores</a:t>
          </a:r>
        </a:p>
      </dgm:t>
    </dgm:pt>
    <dgm:pt modelId="{41324B61-B599-425B-9F96-8C36062F283F}" type="parTrans" cxnId="{63C7B739-6037-4AC4-945B-D3A85F786F6A}">
      <dgm:prSet/>
      <dgm:spPr/>
      <dgm:t>
        <a:bodyPr/>
        <a:lstStyle/>
        <a:p>
          <a:endParaRPr lang="en-US"/>
        </a:p>
      </dgm:t>
    </dgm:pt>
    <dgm:pt modelId="{C1B1A12E-A8A2-4E77-8193-2E5523D3159D}" type="sibTrans" cxnId="{63C7B739-6037-4AC4-945B-D3A85F786F6A}">
      <dgm:prSet/>
      <dgm:spPr/>
      <dgm:t>
        <a:bodyPr/>
        <a:lstStyle/>
        <a:p>
          <a:endParaRPr lang="en-US"/>
        </a:p>
      </dgm:t>
    </dgm:pt>
    <dgm:pt modelId="{430B0DD6-3701-4A7E-8615-AE97BA829511}" type="pres">
      <dgm:prSet presAssocID="{530D36F8-4189-424F-BEC8-57A840740925}" presName="root" presStyleCnt="0">
        <dgm:presLayoutVars>
          <dgm:dir/>
          <dgm:resizeHandles val="exact"/>
        </dgm:presLayoutVars>
      </dgm:prSet>
      <dgm:spPr/>
    </dgm:pt>
    <dgm:pt modelId="{BC0E3053-89AF-43B6-9C1F-11955AB3E49C}" type="pres">
      <dgm:prSet presAssocID="{4F3CE09D-FA07-441B-9FC1-499EE2096694}" presName="compNode" presStyleCnt="0"/>
      <dgm:spPr/>
    </dgm:pt>
    <dgm:pt modelId="{BD9A3149-F70F-43E4-A976-CE9687E368DD}" type="pres">
      <dgm:prSet presAssocID="{4F3CE09D-FA07-441B-9FC1-499EE2096694}" presName="bgRect" presStyleLbl="bgShp" presStyleIdx="0" presStyleCnt="5"/>
      <dgm:spPr/>
    </dgm:pt>
    <dgm:pt modelId="{212FB013-13BB-49E9-8656-9880CC3F3D1D}" type="pres">
      <dgm:prSet presAssocID="{4F3CE09D-FA07-441B-9FC1-499EE2096694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estion mark"/>
        </a:ext>
      </dgm:extLst>
    </dgm:pt>
    <dgm:pt modelId="{F24EBB6C-09D8-476A-BE4D-DB1471F70DA1}" type="pres">
      <dgm:prSet presAssocID="{4F3CE09D-FA07-441B-9FC1-499EE2096694}" presName="spaceRect" presStyleCnt="0"/>
      <dgm:spPr/>
    </dgm:pt>
    <dgm:pt modelId="{DC0A56C3-2FE0-49AA-B823-5C0478A592F8}" type="pres">
      <dgm:prSet presAssocID="{4F3CE09D-FA07-441B-9FC1-499EE2096694}" presName="parTx" presStyleLbl="revTx" presStyleIdx="0" presStyleCnt="5">
        <dgm:presLayoutVars>
          <dgm:chMax val="0"/>
          <dgm:chPref val="0"/>
        </dgm:presLayoutVars>
      </dgm:prSet>
      <dgm:spPr/>
    </dgm:pt>
    <dgm:pt modelId="{B5B36269-E784-4C73-A101-C96A5C620809}" type="pres">
      <dgm:prSet presAssocID="{530AF23B-891C-4696-8221-503E56B24DCC}" presName="sibTrans" presStyleCnt="0"/>
      <dgm:spPr/>
    </dgm:pt>
    <dgm:pt modelId="{233893FF-8B6B-4999-99E7-F875ADF1AFFC}" type="pres">
      <dgm:prSet presAssocID="{452425C6-5ED5-4EF9-B94F-90685C84D2DD}" presName="compNode" presStyleCnt="0"/>
      <dgm:spPr/>
    </dgm:pt>
    <dgm:pt modelId="{3234284A-DCE3-4521-8A1F-F57236C23F60}" type="pres">
      <dgm:prSet presAssocID="{452425C6-5ED5-4EF9-B94F-90685C84D2DD}" presName="bgRect" presStyleLbl="bgShp" presStyleIdx="1" presStyleCnt="5"/>
      <dgm:spPr/>
    </dgm:pt>
    <dgm:pt modelId="{479BF9F3-C38D-4E3D-BBD6-7567AF2C4F68}" type="pres">
      <dgm:prSet presAssocID="{452425C6-5ED5-4EF9-B94F-90685C84D2DD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rget Audience"/>
        </a:ext>
      </dgm:extLst>
    </dgm:pt>
    <dgm:pt modelId="{72D619C5-7A00-4188-96EE-934BC0662244}" type="pres">
      <dgm:prSet presAssocID="{452425C6-5ED5-4EF9-B94F-90685C84D2DD}" presName="spaceRect" presStyleCnt="0"/>
      <dgm:spPr/>
    </dgm:pt>
    <dgm:pt modelId="{33352B0F-FD9C-4D2B-BEAE-D1F0E633D6BA}" type="pres">
      <dgm:prSet presAssocID="{452425C6-5ED5-4EF9-B94F-90685C84D2DD}" presName="parTx" presStyleLbl="revTx" presStyleIdx="1" presStyleCnt="5">
        <dgm:presLayoutVars>
          <dgm:chMax val="0"/>
          <dgm:chPref val="0"/>
        </dgm:presLayoutVars>
      </dgm:prSet>
      <dgm:spPr/>
    </dgm:pt>
    <dgm:pt modelId="{76555368-81FA-458F-8069-EB603D68E197}" type="pres">
      <dgm:prSet presAssocID="{47D7F7D1-5EEF-4FCF-A880-E30F56B47E00}" presName="sibTrans" presStyleCnt="0"/>
      <dgm:spPr/>
    </dgm:pt>
    <dgm:pt modelId="{52D64312-61E2-4493-B0DE-C6508DFD8D1D}" type="pres">
      <dgm:prSet presAssocID="{FC9FC5B3-44CA-46AD-A037-1943E408F29F}" presName="compNode" presStyleCnt="0"/>
      <dgm:spPr/>
    </dgm:pt>
    <dgm:pt modelId="{0DCD4CBC-E15E-44A1-8926-D3A5D03659DF}" type="pres">
      <dgm:prSet presAssocID="{FC9FC5B3-44CA-46AD-A037-1943E408F29F}" presName="bgRect" presStyleLbl="bgShp" presStyleIdx="2" presStyleCnt="5"/>
      <dgm:spPr/>
    </dgm:pt>
    <dgm:pt modelId="{2517D116-C603-4B4C-B042-C2CD4A798B17}" type="pres">
      <dgm:prSet presAssocID="{FC9FC5B3-44CA-46AD-A037-1943E408F29F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esearch"/>
        </a:ext>
      </dgm:extLst>
    </dgm:pt>
    <dgm:pt modelId="{F8A08B30-5AED-493D-BA7F-91C33E07CC80}" type="pres">
      <dgm:prSet presAssocID="{FC9FC5B3-44CA-46AD-A037-1943E408F29F}" presName="spaceRect" presStyleCnt="0"/>
      <dgm:spPr/>
    </dgm:pt>
    <dgm:pt modelId="{A283F51F-EFE0-4F7E-9627-BF22B1B8AA11}" type="pres">
      <dgm:prSet presAssocID="{FC9FC5B3-44CA-46AD-A037-1943E408F29F}" presName="parTx" presStyleLbl="revTx" presStyleIdx="2" presStyleCnt="5">
        <dgm:presLayoutVars>
          <dgm:chMax val="0"/>
          <dgm:chPref val="0"/>
        </dgm:presLayoutVars>
      </dgm:prSet>
      <dgm:spPr/>
    </dgm:pt>
    <dgm:pt modelId="{8031F24F-E971-481A-A8A6-E0205BA9E334}" type="pres">
      <dgm:prSet presAssocID="{5EE19634-64A6-4A63-BCC6-61C67B1FC86D}" presName="sibTrans" presStyleCnt="0"/>
      <dgm:spPr/>
    </dgm:pt>
    <dgm:pt modelId="{A5A49B9D-8C7F-4313-9CEB-0B1E3674B326}" type="pres">
      <dgm:prSet presAssocID="{D503C2FC-4F24-4D12-8153-30FDE4964CE8}" presName="compNode" presStyleCnt="0"/>
      <dgm:spPr/>
    </dgm:pt>
    <dgm:pt modelId="{1411B769-F131-487F-821C-102B6745DCBE}" type="pres">
      <dgm:prSet presAssocID="{D503C2FC-4F24-4D12-8153-30FDE4964CE8}" presName="bgRect" presStyleLbl="bgShp" presStyleIdx="3" presStyleCnt="5"/>
      <dgm:spPr/>
    </dgm:pt>
    <dgm:pt modelId="{088F0E31-4B96-45E8-9714-8D352B380954}" type="pres">
      <dgm:prSet presAssocID="{D503C2FC-4F24-4D12-8153-30FDE4964CE8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B084D6A6-12F4-4ABE-884F-4A2AB2F8DD1F}" type="pres">
      <dgm:prSet presAssocID="{D503C2FC-4F24-4D12-8153-30FDE4964CE8}" presName="spaceRect" presStyleCnt="0"/>
      <dgm:spPr/>
    </dgm:pt>
    <dgm:pt modelId="{1721F088-6A84-4498-A293-E4EAE9A61B48}" type="pres">
      <dgm:prSet presAssocID="{D503C2FC-4F24-4D12-8153-30FDE4964CE8}" presName="parTx" presStyleLbl="revTx" presStyleIdx="3" presStyleCnt="5">
        <dgm:presLayoutVars>
          <dgm:chMax val="0"/>
          <dgm:chPref val="0"/>
        </dgm:presLayoutVars>
      </dgm:prSet>
      <dgm:spPr/>
    </dgm:pt>
    <dgm:pt modelId="{2FAAA43E-AB94-4E31-B87A-56321BCCB878}" type="pres">
      <dgm:prSet presAssocID="{4DD888C7-0E6D-4426-9C6D-9D057494F2BC}" presName="sibTrans" presStyleCnt="0"/>
      <dgm:spPr/>
    </dgm:pt>
    <dgm:pt modelId="{7B2A5A5E-49E1-43DF-95D9-A68E1F711FB7}" type="pres">
      <dgm:prSet presAssocID="{071193BC-EC90-4845-A3CE-5673713AD5A9}" presName="compNode" presStyleCnt="0"/>
      <dgm:spPr/>
    </dgm:pt>
    <dgm:pt modelId="{AFF55CDD-1844-4E07-BA16-93A5E33AA60D}" type="pres">
      <dgm:prSet presAssocID="{071193BC-EC90-4845-A3CE-5673713AD5A9}" presName="bgRect" presStyleLbl="bgShp" presStyleIdx="4" presStyleCnt="5"/>
      <dgm:spPr/>
    </dgm:pt>
    <dgm:pt modelId="{98AC5135-A229-4793-BB55-5983460791CF}" type="pres">
      <dgm:prSet presAssocID="{071193BC-EC90-4845-A3CE-5673713AD5A9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rker"/>
        </a:ext>
      </dgm:extLst>
    </dgm:pt>
    <dgm:pt modelId="{5B68A5B0-8F4C-4B53-AECC-0D0C930D38B2}" type="pres">
      <dgm:prSet presAssocID="{071193BC-EC90-4845-A3CE-5673713AD5A9}" presName="spaceRect" presStyleCnt="0"/>
      <dgm:spPr/>
    </dgm:pt>
    <dgm:pt modelId="{255E5FFD-9A6B-4D42-B1BD-A01DB4E8B9A8}" type="pres">
      <dgm:prSet presAssocID="{071193BC-EC90-4845-A3CE-5673713AD5A9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5BCA9D1D-CDA7-49F6-8DC4-26AEBB963A21}" srcId="{530D36F8-4189-424F-BEC8-57A840740925}" destId="{FC9FC5B3-44CA-46AD-A037-1943E408F29F}" srcOrd="2" destOrd="0" parTransId="{D8355C78-9B08-4D3C-987E-C3630C5C7164}" sibTransId="{5EE19634-64A6-4A63-BCC6-61C67B1FC86D}"/>
    <dgm:cxn modelId="{45C6D333-C91E-4443-8231-066636CFE6C1}" type="presOf" srcId="{452425C6-5ED5-4EF9-B94F-90685C84D2DD}" destId="{33352B0F-FD9C-4D2B-BEAE-D1F0E633D6BA}" srcOrd="0" destOrd="0" presId="urn:microsoft.com/office/officeart/2018/2/layout/IconVerticalSolidList"/>
    <dgm:cxn modelId="{63C7B739-6037-4AC4-945B-D3A85F786F6A}" srcId="{530D36F8-4189-424F-BEC8-57A840740925}" destId="{071193BC-EC90-4845-A3CE-5673713AD5A9}" srcOrd="4" destOrd="0" parTransId="{41324B61-B599-425B-9F96-8C36062F283F}" sibTransId="{C1B1A12E-A8A2-4E77-8193-2E5523D3159D}"/>
    <dgm:cxn modelId="{04AC953E-5C41-40E8-B284-F3EB4CAEEDA8}" srcId="{530D36F8-4189-424F-BEC8-57A840740925}" destId="{452425C6-5ED5-4EF9-B94F-90685C84D2DD}" srcOrd="1" destOrd="0" parTransId="{775DCA75-503E-4F4B-BA40-E373F0A36E76}" sibTransId="{47D7F7D1-5EEF-4FCF-A880-E30F56B47E00}"/>
    <dgm:cxn modelId="{3757EF43-A3CD-4A56-A884-538CB8FA42A6}" type="presOf" srcId="{071193BC-EC90-4845-A3CE-5673713AD5A9}" destId="{255E5FFD-9A6B-4D42-B1BD-A01DB4E8B9A8}" srcOrd="0" destOrd="0" presId="urn:microsoft.com/office/officeart/2018/2/layout/IconVerticalSolidList"/>
    <dgm:cxn modelId="{88DA9B4B-D636-42A3-BF9C-91DEF5B4F3E0}" type="presOf" srcId="{D503C2FC-4F24-4D12-8153-30FDE4964CE8}" destId="{1721F088-6A84-4498-A293-E4EAE9A61B48}" srcOrd="0" destOrd="0" presId="urn:microsoft.com/office/officeart/2018/2/layout/IconVerticalSolidList"/>
    <dgm:cxn modelId="{80DC4F91-D9D5-4113-90D9-0C2D82D9E915}" srcId="{530D36F8-4189-424F-BEC8-57A840740925}" destId="{D503C2FC-4F24-4D12-8153-30FDE4964CE8}" srcOrd="3" destOrd="0" parTransId="{BB35AE62-F46C-4095-AC71-96293479B0E0}" sibTransId="{4DD888C7-0E6D-4426-9C6D-9D057494F2BC}"/>
    <dgm:cxn modelId="{B58062A2-F34B-4F83-9B62-314212FF7F1F}" type="presOf" srcId="{530D36F8-4189-424F-BEC8-57A840740925}" destId="{430B0DD6-3701-4A7E-8615-AE97BA829511}" srcOrd="0" destOrd="0" presId="urn:microsoft.com/office/officeart/2018/2/layout/IconVerticalSolidList"/>
    <dgm:cxn modelId="{B54E3BE0-4ACD-403D-A50F-B5F9F00BB8E5}" type="presOf" srcId="{FC9FC5B3-44CA-46AD-A037-1943E408F29F}" destId="{A283F51F-EFE0-4F7E-9627-BF22B1B8AA11}" srcOrd="0" destOrd="0" presId="urn:microsoft.com/office/officeart/2018/2/layout/IconVerticalSolidList"/>
    <dgm:cxn modelId="{3C27EDF0-6FFE-49BB-BC93-04CC7A696FC0}" srcId="{530D36F8-4189-424F-BEC8-57A840740925}" destId="{4F3CE09D-FA07-441B-9FC1-499EE2096694}" srcOrd="0" destOrd="0" parTransId="{A93BF19B-4E80-4BE5-83B4-64728E99A9CD}" sibTransId="{530AF23B-891C-4696-8221-503E56B24DCC}"/>
    <dgm:cxn modelId="{C69306F3-16BE-45BA-ABEE-D45CDE8746B8}" type="presOf" srcId="{4F3CE09D-FA07-441B-9FC1-499EE2096694}" destId="{DC0A56C3-2FE0-49AA-B823-5C0478A592F8}" srcOrd="0" destOrd="0" presId="urn:microsoft.com/office/officeart/2018/2/layout/IconVerticalSolidList"/>
    <dgm:cxn modelId="{806DB2DE-AF6C-4117-A521-4B49C0FB6C3D}" type="presParOf" srcId="{430B0DD6-3701-4A7E-8615-AE97BA829511}" destId="{BC0E3053-89AF-43B6-9C1F-11955AB3E49C}" srcOrd="0" destOrd="0" presId="urn:microsoft.com/office/officeart/2018/2/layout/IconVerticalSolidList"/>
    <dgm:cxn modelId="{92B8CA56-722B-4472-AF41-930A0BAD1ACD}" type="presParOf" srcId="{BC0E3053-89AF-43B6-9C1F-11955AB3E49C}" destId="{BD9A3149-F70F-43E4-A976-CE9687E368DD}" srcOrd="0" destOrd="0" presId="urn:microsoft.com/office/officeart/2018/2/layout/IconVerticalSolidList"/>
    <dgm:cxn modelId="{DD7CD686-987E-4E12-AF7B-5C68F80C1DEC}" type="presParOf" srcId="{BC0E3053-89AF-43B6-9C1F-11955AB3E49C}" destId="{212FB013-13BB-49E9-8656-9880CC3F3D1D}" srcOrd="1" destOrd="0" presId="urn:microsoft.com/office/officeart/2018/2/layout/IconVerticalSolidList"/>
    <dgm:cxn modelId="{FB171C1B-EF45-4024-9D2E-FD5F71AE05BE}" type="presParOf" srcId="{BC0E3053-89AF-43B6-9C1F-11955AB3E49C}" destId="{F24EBB6C-09D8-476A-BE4D-DB1471F70DA1}" srcOrd="2" destOrd="0" presId="urn:microsoft.com/office/officeart/2018/2/layout/IconVerticalSolidList"/>
    <dgm:cxn modelId="{90C8381C-C7EC-4CDC-BC6C-AE913F70BB56}" type="presParOf" srcId="{BC0E3053-89AF-43B6-9C1F-11955AB3E49C}" destId="{DC0A56C3-2FE0-49AA-B823-5C0478A592F8}" srcOrd="3" destOrd="0" presId="urn:microsoft.com/office/officeart/2018/2/layout/IconVerticalSolidList"/>
    <dgm:cxn modelId="{7E3E7ACF-913A-4AF9-AFD7-6BEB251D8712}" type="presParOf" srcId="{430B0DD6-3701-4A7E-8615-AE97BA829511}" destId="{B5B36269-E784-4C73-A101-C96A5C620809}" srcOrd="1" destOrd="0" presId="urn:microsoft.com/office/officeart/2018/2/layout/IconVerticalSolidList"/>
    <dgm:cxn modelId="{29C1B83F-B765-496E-A32E-269E6A3CBF01}" type="presParOf" srcId="{430B0DD6-3701-4A7E-8615-AE97BA829511}" destId="{233893FF-8B6B-4999-99E7-F875ADF1AFFC}" srcOrd="2" destOrd="0" presId="urn:microsoft.com/office/officeart/2018/2/layout/IconVerticalSolidList"/>
    <dgm:cxn modelId="{0449146E-3BF7-4E64-947A-287DDBFD10BF}" type="presParOf" srcId="{233893FF-8B6B-4999-99E7-F875ADF1AFFC}" destId="{3234284A-DCE3-4521-8A1F-F57236C23F60}" srcOrd="0" destOrd="0" presId="urn:microsoft.com/office/officeart/2018/2/layout/IconVerticalSolidList"/>
    <dgm:cxn modelId="{117FE51D-6B10-461D-9F66-310372931B55}" type="presParOf" srcId="{233893FF-8B6B-4999-99E7-F875ADF1AFFC}" destId="{479BF9F3-C38D-4E3D-BBD6-7567AF2C4F68}" srcOrd="1" destOrd="0" presId="urn:microsoft.com/office/officeart/2018/2/layout/IconVerticalSolidList"/>
    <dgm:cxn modelId="{E66EC866-A8FC-4253-A4E1-868F7B1FED8C}" type="presParOf" srcId="{233893FF-8B6B-4999-99E7-F875ADF1AFFC}" destId="{72D619C5-7A00-4188-96EE-934BC0662244}" srcOrd="2" destOrd="0" presId="urn:microsoft.com/office/officeart/2018/2/layout/IconVerticalSolidList"/>
    <dgm:cxn modelId="{C406DDCC-570B-454B-915A-C1B895AB0C38}" type="presParOf" srcId="{233893FF-8B6B-4999-99E7-F875ADF1AFFC}" destId="{33352B0F-FD9C-4D2B-BEAE-D1F0E633D6BA}" srcOrd="3" destOrd="0" presId="urn:microsoft.com/office/officeart/2018/2/layout/IconVerticalSolidList"/>
    <dgm:cxn modelId="{447E40F8-85BA-4188-BCDC-E15CA23B8982}" type="presParOf" srcId="{430B0DD6-3701-4A7E-8615-AE97BA829511}" destId="{76555368-81FA-458F-8069-EB603D68E197}" srcOrd="3" destOrd="0" presId="urn:microsoft.com/office/officeart/2018/2/layout/IconVerticalSolidList"/>
    <dgm:cxn modelId="{99906064-636D-41D7-B6B1-47E11AA99A45}" type="presParOf" srcId="{430B0DD6-3701-4A7E-8615-AE97BA829511}" destId="{52D64312-61E2-4493-B0DE-C6508DFD8D1D}" srcOrd="4" destOrd="0" presId="urn:microsoft.com/office/officeart/2018/2/layout/IconVerticalSolidList"/>
    <dgm:cxn modelId="{9ED1C00A-2CF8-4EC2-AD3E-94C83115A496}" type="presParOf" srcId="{52D64312-61E2-4493-B0DE-C6508DFD8D1D}" destId="{0DCD4CBC-E15E-44A1-8926-D3A5D03659DF}" srcOrd="0" destOrd="0" presId="urn:microsoft.com/office/officeart/2018/2/layout/IconVerticalSolidList"/>
    <dgm:cxn modelId="{C95479C4-394F-455C-90E5-B30579C7467C}" type="presParOf" srcId="{52D64312-61E2-4493-B0DE-C6508DFD8D1D}" destId="{2517D116-C603-4B4C-B042-C2CD4A798B17}" srcOrd="1" destOrd="0" presId="urn:microsoft.com/office/officeart/2018/2/layout/IconVerticalSolidList"/>
    <dgm:cxn modelId="{F3DE48FF-162F-43F8-A9FF-2A6F653CC4C1}" type="presParOf" srcId="{52D64312-61E2-4493-B0DE-C6508DFD8D1D}" destId="{F8A08B30-5AED-493D-BA7F-91C33E07CC80}" srcOrd="2" destOrd="0" presId="urn:microsoft.com/office/officeart/2018/2/layout/IconVerticalSolidList"/>
    <dgm:cxn modelId="{28D46AF6-5B4A-408D-B323-C480FACF36A2}" type="presParOf" srcId="{52D64312-61E2-4493-B0DE-C6508DFD8D1D}" destId="{A283F51F-EFE0-4F7E-9627-BF22B1B8AA11}" srcOrd="3" destOrd="0" presId="urn:microsoft.com/office/officeart/2018/2/layout/IconVerticalSolidList"/>
    <dgm:cxn modelId="{D6E76C97-95E7-4942-BF4F-CD5771B5A127}" type="presParOf" srcId="{430B0DD6-3701-4A7E-8615-AE97BA829511}" destId="{8031F24F-E971-481A-A8A6-E0205BA9E334}" srcOrd="5" destOrd="0" presId="urn:microsoft.com/office/officeart/2018/2/layout/IconVerticalSolidList"/>
    <dgm:cxn modelId="{980DE973-986F-4DB2-9756-7AE7B3BF0106}" type="presParOf" srcId="{430B0DD6-3701-4A7E-8615-AE97BA829511}" destId="{A5A49B9D-8C7F-4313-9CEB-0B1E3674B326}" srcOrd="6" destOrd="0" presId="urn:microsoft.com/office/officeart/2018/2/layout/IconVerticalSolidList"/>
    <dgm:cxn modelId="{9140F075-3B50-49F2-B882-7A148961C5A9}" type="presParOf" srcId="{A5A49B9D-8C7F-4313-9CEB-0B1E3674B326}" destId="{1411B769-F131-487F-821C-102B6745DCBE}" srcOrd="0" destOrd="0" presId="urn:microsoft.com/office/officeart/2018/2/layout/IconVerticalSolidList"/>
    <dgm:cxn modelId="{FA88F46B-04C7-4E8E-8A5B-8AD7A30352F4}" type="presParOf" srcId="{A5A49B9D-8C7F-4313-9CEB-0B1E3674B326}" destId="{088F0E31-4B96-45E8-9714-8D352B380954}" srcOrd="1" destOrd="0" presId="urn:microsoft.com/office/officeart/2018/2/layout/IconVerticalSolidList"/>
    <dgm:cxn modelId="{F7310043-5D41-43ED-AB4D-79F016C31F86}" type="presParOf" srcId="{A5A49B9D-8C7F-4313-9CEB-0B1E3674B326}" destId="{B084D6A6-12F4-4ABE-884F-4A2AB2F8DD1F}" srcOrd="2" destOrd="0" presId="urn:microsoft.com/office/officeart/2018/2/layout/IconVerticalSolidList"/>
    <dgm:cxn modelId="{AF58363C-A25B-46C0-8D76-5FE33D5CD5E8}" type="presParOf" srcId="{A5A49B9D-8C7F-4313-9CEB-0B1E3674B326}" destId="{1721F088-6A84-4498-A293-E4EAE9A61B48}" srcOrd="3" destOrd="0" presId="urn:microsoft.com/office/officeart/2018/2/layout/IconVerticalSolidList"/>
    <dgm:cxn modelId="{F5C4819B-5B84-4316-B3D2-3D0E35ADE884}" type="presParOf" srcId="{430B0DD6-3701-4A7E-8615-AE97BA829511}" destId="{2FAAA43E-AB94-4E31-B87A-56321BCCB878}" srcOrd="7" destOrd="0" presId="urn:microsoft.com/office/officeart/2018/2/layout/IconVerticalSolidList"/>
    <dgm:cxn modelId="{0F781749-4D93-410D-A1B5-01A433FA8A14}" type="presParOf" srcId="{430B0DD6-3701-4A7E-8615-AE97BA829511}" destId="{7B2A5A5E-49E1-43DF-95D9-A68E1F711FB7}" srcOrd="8" destOrd="0" presId="urn:microsoft.com/office/officeart/2018/2/layout/IconVerticalSolidList"/>
    <dgm:cxn modelId="{7D10CDC4-5CE1-473F-B023-1D8AF0C98255}" type="presParOf" srcId="{7B2A5A5E-49E1-43DF-95D9-A68E1F711FB7}" destId="{AFF55CDD-1844-4E07-BA16-93A5E33AA60D}" srcOrd="0" destOrd="0" presId="urn:microsoft.com/office/officeart/2018/2/layout/IconVerticalSolidList"/>
    <dgm:cxn modelId="{EFA6A3D3-0A1A-4424-8B89-7BEDCBDB84F9}" type="presParOf" srcId="{7B2A5A5E-49E1-43DF-95D9-A68E1F711FB7}" destId="{98AC5135-A229-4793-BB55-5983460791CF}" srcOrd="1" destOrd="0" presId="urn:microsoft.com/office/officeart/2018/2/layout/IconVerticalSolidList"/>
    <dgm:cxn modelId="{7BC61CB3-AD9A-4F52-8740-1EA8EC1D6C2E}" type="presParOf" srcId="{7B2A5A5E-49E1-43DF-95D9-A68E1F711FB7}" destId="{5B68A5B0-8F4C-4B53-AECC-0D0C930D38B2}" srcOrd="2" destOrd="0" presId="urn:microsoft.com/office/officeart/2018/2/layout/IconVerticalSolidList"/>
    <dgm:cxn modelId="{13AC38AE-3B33-418E-92E9-AFFA9DCC1302}" type="presParOf" srcId="{7B2A5A5E-49E1-43DF-95D9-A68E1F711FB7}" destId="{255E5FFD-9A6B-4D42-B1BD-A01DB4E8B9A8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863E2F4-6270-410E-9CFD-7997DC45006F}" type="doc">
      <dgm:prSet loTypeId="urn:microsoft.com/office/officeart/2005/8/layout/default" loCatId="list" qsTypeId="urn:microsoft.com/office/officeart/2005/8/quickstyle/simple5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919C3813-5715-4E97-9187-DE432F6BF727}">
      <dgm:prSet/>
      <dgm:spPr/>
      <dgm:t>
        <a:bodyPr/>
        <a:lstStyle/>
        <a:p>
          <a:r>
            <a:rPr lang="en-US"/>
            <a:t>Multi-store states overperform in total sale revenues compared to single-store states ($395.5M vs $182.5M).</a:t>
          </a:r>
        </a:p>
      </dgm:t>
    </dgm:pt>
    <dgm:pt modelId="{086482BB-2A88-4161-8C30-AB3F2152498B}" type="parTrans" cxnId="{C81697D3-0A22-4605-86F9-193A21D5C3B3}">
      <dgm:prSet/>
      <dgm:spPr/>
      <dgm:t>
        <a:bodyPr/>
        <a:lstStyle/>
        <a:p>
          <a:endParaRPr lang="en-US"/>
        </a:p>
      </dgm:t>
    </dgm:pt>
    <dgm:pt modelId="{88B3FF7F-897D-4654-9DFD-63A88F8CF465}" type="sibTrans" cxnId="{C81697D3-0A22-4605-86F9-193A21D5C3B3}">
      <dgm:prSet/>
      <dgm:spPr/>
      <dgm:t>
        <a:bodyPr/>
        <a:lstStyle/>
        <a:p>
          <a:endParaRPr lang="en-US"/>
        </a:p>
      </dgm:t>
    </dgm:pt>
    <dgm:pt modelId="{03F45983-2B16-4313-A181-CD2ADDAC2A32}">
      <dgm:prSet/>
      <dgm:spPr/>
      <dgm:t>
        <a:bodyPr/>
        <a:lstStyle/>
        <a:p>
          <a:r>
            <a:rPr lang="en-US"/>
            <a:t>Single-store states get ahead with average sale value ($8959 vs $8500), despite their lone store presence.</a:t>
          </a:r>
        </a:p>
      </dgm:t>
    </dgm:pt>
    <dgm:pt modelId="{4C1C9DBF-3DF0-4CCB-B06A-98CC9D505270}" type="parTrans" cxnId="{92C70D2B-AD68-43F7-A348-C11D2CD3658F}">
      <dgm:prSet/>
      <dgm:spPr/>
      <dgm:t>
        <a:bodyPr/>
        <a:lstStyle/>
        <a:p>
          <a:endParaRPr lang="en-US"/>
        </a:p>
      </dgm:t>
    </dgm:pt>
    <dgm:pt modelId="{66244F6B-2D71-4AD1-8507-1730E672D8FF}" type="sibTrans" cxnId="{92C70D2B-AD68-43F7-A348-C11D2CD3658F}">
      <dgm:prSet/>
      <dgm:spPr/>
      <dgm:t>
        <a:bodyPr/>
        <a:lstStyle/>
        <a:p>
          <a:endParaRPr lang="en-US"/>
        </a:p>
      </dgm:t>
    </dgm:pt>
    <dgm:pt modelId="{9F05C984-1E8B-48A6-86E4-D605DF1B93FA}">
      <dgm:prSet/>
      <dgm:spPr/>
      <dgm:t>
        <a:bodyPr/>
        <a:lstStyle/>
        <a:p>
          <a:r>
            <a:rPr lang="en-US"/>
            <a:t>Arkansas (multi-store) delivers strong total revenue but still slightly below the highest performer in the group regarding average sales amount.</a:t>
          </a:r>
        </a:p>
      </dgm:t>
    </dgm:pt>
    <dgm:pt modelId="{D2639F87-5F70-45F2-B6E4-D83337664DE0}" type="parTrans" cxnId="{94EDA850-28C0-4A89-9A6C-4BB5F1DAF8D1}">
      <dgm:prSet/>
      <dgm:spPr/>
      <dgm:t>
        <a:bodyPr/>
        <a:lstStyle/>
        <a:p>
          <a:endParaRPr lang="en-US"/>
        </a:p>
      </dgm:t>
    </dgm:pt>
    <dgm:pt modelId="{AA2740E4-B44F-42D0-89CC-9BB6E36D22FD}" type="sibTrans" cxnId="{94EDA850-28C0-4A89-9A6C-4BB5F1DAF8D1}">
      <dgm:prSet/>
      <dgm:spPr/>
      <dgm:t>
        <a:bodyPr/>
        <a:lstStyle/>
        <a:p>
          <a:endParaRPr lang="en-US"/>
        </a:p>
      </dgm:t>
    </dgm:pt>
    <dgm:pt modelId="{0C22D644-1865-4945-A6D6-D5FFC1A7842B}">
      <dgm:prSet/>
      <dgm:spPr/>
      <dgm:t>
        <a:bodyPr/>
        <a:lstStyle/>
        <a:p>
          <a:r>
            <a:rPr lang="en-US"/>
            <a:t>Georgia (single-store) shows overall lone-store presence in total venues but still maintains a stronger average sales amount compared to other multi-state stores.</a:t>
          </a:r>
        </a:p>
      </dgm:t>
    </dgm:pt>
    <dgm:pt modelId="{45B1E7BD-8FA8-46EA-9BB4-D7E69BECD769}" type="parTrans" cxnId="{66E66FB6-74E1-40FA-A63F-FF85816EE150}">
      <dgm:prSet/>
      <dgm:spPr/>
      <dgm:t>
        <a:bodyPr/>
        <a:lstStyle/>
        <a:p>
          <a:endParaRPr lang="en-US"/>
        </a:p>
      </dgm:t>
    </dgm:pt>
    <dgm:pt modelId="{23442F07-3C0C-44BA-B083-6D965633A33A}" type="sibTrans" cxnId="{66E66FB6-74E1-40FA-A63F-FF85816EE150}">
      <dgm:prSet/>
      <dgm:spPr/>
      <dgm:t>
        <a:bodyPr/>
        <a:lstStyle/>
        <a:p>
          <a:endParaRPr lang="en-US"/>
        </a:p>
      </dgm:t>
    </dgm:pt>
    <dgm:pt modelId="{6CF60879-ED56-4B15-89B4-CC6784C19D7C}">
      <dgm:prSet/>
      <dgm:spPr/>
      <dgm:t>
        <a:bodyPr/>
        <a:lstStyle/>
        <a:p>
          <a:r>
            <a:rPr lang="en-US"/>
            <a:t>Mississippi (single-store) leads as winner for average sales amount despite low total revenue – a potential expansion may benefit from this.</a:t>
          </a:r>
        </a:p>
      </dgm:t>
    </dgm:pt>
    <dgm:pt modelId="{1D3D455E-F45A-44E0-A981-BAC2971E606E}" type="parTrans" cxnId="{95C33955-B6A9-4F63-A21D-06BB81980DD0}">
      <dgm:prSet/>
      <dgm:spPr/>
      <dgm:t>
        <a:bodyPr/>
        <a:lstStyle/>
        <a:p>
          <a:endParaRPr lang="en-US"/>
        </a:p>
      </dgm:t>
    </dgm:pt>
    <dgm:pt modelId="{E298B0FD-E6AD-4739-9AD4-21E52B6EAAF9}" type="sibTrans" cxnId="{95C33955-B6A9-4F63-A21D-06BB81980DD0}">
      <dgm:prSet/>
      <dgm:spPr/>
      <dgm:t>
        <a:bodyPr/>
        <a:lstStyle/>
        <a:p>
          <a:endParaRPr lang="en-US"/>
        </a:p>
      </dgm:t>
    </dgm:pt>
    <dgm:pt modelId="{178A9B57-E47A-4A4C-A5AE-225C7C664434}">
      <dgm:prSet/>
      <dgm:spPr/>
      <dgm:t>
        <a:bodyPr/>
        <a:lstStyle/>
        <a:p>
          <a:r>
            <a:rPr lang="en-US"/>
            <a:t>Missouri (multi-store) leads as winner for total sales despite lower average sales amount.</a:t>
          </a:r>
        </a:p>
      </dgm:t>
    </dgm:pt>
    <dgm:pt modelId="{3795DA65-D323-4CF5-BB5F-A3E385784F35}" type="parTrans" cxnId="{F8B7A496-AD8D-4E00-BAE7-F9923144B919}">
      <dgm:prSet/>
      <dgm:spPr/>
      <dgm:t>
        <a:bodyPr/>
        <a:lstStyle/>
        <a:p>
          <a:endParaRPr lang="en-US"/>
        </a:p>
      </dgm:t>
    </dgm:pt>
    <dgm:pt modelId="{78DB6499-2D8B-408C-B6D7-8EF74A3FA2AE}" type="sibTrans" cxnId="{F8B7A496-AD8D-4E00-BAE7-F9923144B919}">
      <dgm:prSet/>
      <dgm:spPr/>
      <dgm:t>
        <a:bodyPr/>
        <a:lstStyle/>
        <a:p>
          <a:endParaRPr lang="en-US"/>
        </a:p>
      </dgm:t>
    </dgm:pt>
    <dgm:pt modelId="{9FE0455C-38D0-4FB2-A275-78E69F91E8D7}" type="pres">
      <dgm:prSet presAssocID="{D863E2F4-6270-410E-9CFD-7997DC45006F}" presName="diagram" presStyleCnt="0">
        <dgm:presLayoutVars>
          <dgm:dir/>
          <dgm:resizeHandles val="exact"/>
        </dgm:presLayoutVars>
      </dgm:prSet>
      <dgm:spPr/>
    </dgm:pt>
    <dgm:pt modelId="{7EC4F96A-FE8A-4C90-86B9-95A7E9DC2511}" type="pres">
      <dgm:prSet presAssocID="{919C3813-5715-4E97-9187-DE432F6BF727}" presName="node" presStyleLbl="node1" presStyleIdx="0" presStyleCnt="6">
        <dgm:presLayoutVars>
          <dgm:bulletEnabled val="1"/>
        </dgm:presLayoutVars>
      </dgm:prSet>
      <dgm:spPr/>
    </dgm:pt>
    <dgm:pt modelId="{809418D6-B1D4-4F0D-896D-082D0A7571A0}" type="pres">
      <dgm:prSet presAssocID="{88B3FF7F-897D-4654-9DFD-63A88F8CF465}" presName="sibTrans" presStyleCnt="0"/>
      <dgm:spPr/>
    </dgm:pt>
    <dgm:pt modelId="{5CCA76DF-A117-4039-A83F-074D3F7937FA}" type="pres">
      <dgm:prSet presAssocID="{03F45983-2B16-4313-A181-CD2ADDAC2A32}" presName="node" presStyleLbl="node1" presStyleIdx="1" presStyleCnt="6">
        <dgm:presLayoutVars>
          <dgm:bulletEnabled val="1"/>
        </dgm:presLayoutVars>
      </dgm:prSet>
      <dgm:spPr/>
    </dgm:pt>
    <dgm:pt modelId="{6174CF41-5C64-4D63-B3C6-4B145AB793EC}" type="pres">
      <dgm:prSet presAssocID="{66244F6B-2D71-4AD1-8507-1730E672D8FF}" presName="sibTrans" presStyleCnt="0"/>
      <dgm:spPr/>
    </dgm:pt>
    <dgm:pt modelId="{583AF546-F5F1-4542-A2FB-51EE3A38D988}" type="pres">
      <dgm:prSet presAssocID="{9F05C984-1E8B-48A6-86E4-D605DF1B93FA}" presName="node" presStyleLbl="node1" presStyleIdx="2" presStyleCnt="6">
        <dgm:presLayoutVars>
          <dgm:bulletEnabled val="1"/>
        </dgm:presLayoutVars>
      </dgm:prSet>
      <dgm:spPr/>
    </dgm:pt>
    <dgm:pt modelId="{AC439AE3-9447-4429-9751-78EB5286FE93}" type="pres">
      <dgm:prSet presAssocID="{AA2740E4-B44F-42D0-89CC-9BB6E36D22FD}" presName="sibTrans" presStyleCnt="0"/>
      <dgm:spPr/>
    </dgm:pt>
    <dgm:pt modelId="{05955662-6B91-476C-8A5B-6E173A4DA2E0}" type="pres">
      <dgm:prSet presAssocID="{0C22D644-1865-4945-A6D6-D5FFC1A7842B}" presName="node" presStyleLbl="node1" presStyleIdx="3" presStyleCnt="6">
        <dgm:presLayoutVars>
          <dgm:bulletEnabled val="1"/>
        </dgm:presLayoutVars>
      </dgm:prSet>
      <dgm:spPr/>
    </dgm:pt>
    <dgm:pt modelId="{EFD61BDE-43D8-4784-BA68-DFFEF53B6EEC}" type="pres">
      <dgm:prSet presAssocID="{23442F07-3C0C-44BA-B083-6D965633A33A}" presName="sibTrans" presStyleCnt="0"/>
      <dgm:spPr/>
    </dgm:pt>
    <dgm:pt modelId="{2DC02C69-8209-4030-8334-3EB1F7BD65B8}" type="pres">
      <dgm:prSet presAssocID="{6CF60879-ED56-4B15-89B4-CC6784C19D7C}" presName="node" presStyleLbl="node1" presStyleIdx="4" presStyleCnt="6">
        <dgm:presLayoutVars>
          <dgm:bulletEnabled val="1"/>
        </dgm:presLayoutVars>
      </dgm:prSet>
      <dgm:spPr/>
    </dgm:pt>
    <dgm:pt modelId="{1CD86E29-4180-4489-9446-58D2638E9882}" type="pres">
      <dgm:prSet presAssocID="{E298B0FD-E6AD-4739-9AD4-21E52B6EAAF9}" presName="sibTrans" presStyleCnt="0"/>
      <dgm:spPr/>
    </dgm:pt>
    <dgm:pt modelId="{32031689-7406-4327-973F-4FB21367C5C0}" type="pres">
      <dgm:prSet presAssocID="{178A9B57-E47A-4A4C-A5AE-225C7C664434}" presName="node" presStyleLbl="node1" presStyleIdx="5" presStyleCnt="6">
        <dgm:presLayoutVars>
          <dgm:bulletEnabled val="1"/>
        </dgm:presLayoutVars>
      </dgm:prSet>
      <dgm:spPr/>
    </dgm:pt>
  </dgm:ptLst>
  <dgm:cxnLst>
    <dgm:cxn modelId="{39DA4002-C22C-4267-B986-EE1DFF927021}" type="presOf" srcId="{919C3813-5715-4E97-9187-DE432F6BF727}" destId="{7EC4F96A-FE8A-4C90-86B9-95A7E9DC2511}" srcOrd="0" destOrd="0" presId="urn:microsoft.com/office/officeart/2005/8/layout/default"/>
    <dgm:cxn modelId="{92C70D2B-AD68-43F7-A348-C11D2CD3658F}" srcId="{D863E2F4-6270-410E-9CFD-7997DC45006F}" destId="{03F45983-2B16-4313-A181-CD2ADDAC2A32}" srcOrd="1" destOrd="0" parTransId="{4C1C9DBF-3DF0-4CCB-B06A-98CC9D505270}" sibTransId="{66244F6B-2D71-4AD1-8507-1730E672D8FF}"/>
    <dgm:cxn modelId="{033A0433-9514-45CE-9240-B2669A60C24C}" type="presOf" srcId="{D863E2F4-6270-410E-9CFD-7997DC45006F}" destId="{9FE0455C-38D0-4FB2-A275-78E69F91E8D7}" srcOrd="0" destOrd="0" presId="urn:microsoft.com/office/officeart/2005/8/layout/default"/>
    <dgm:cxn modelId="{80F48435-8EBC-4063-959B-88A3259F4755}" type="presOf" srcId="{9F05C984-1E8B-48A6-86E4-D605DF1B93FA}" destId="{583AF546-F5F1-4542-A2FB-51EE3A38D988}" srcOrd="0" destOrd="0" presId="urn:microsoft.com/office/officeart/2005/8/layout/default"/>
    <dgm:cxn modelId="{B12C8B62-6D7D-42D9-900B-9A684658149D}" type="presOf" srcId="{03F45983-2B16-4313-A181-CD2ADDAC2A32}" destId="{5CCA76DF-A117-4039-A83F-074D3F7937FA}" srcOrd="0" destOrd="0" presId="urn:microsoft.com/office/officeart/2005/8/layout/default"/>
    <dgm:cxn modelId="{965A616C-784F-4B19-A2F2-DD1E50C277CF}" type="presOf" srcId="{0C22D644-1865-4945-A6D6-D5FFC1A7842B}" destId="{05955662-6B91-476C-8A5B-6E173A4DA2E0}" srcOrd="0" destOrd="0" presId="urn:microsoft.com/office/officeart/2005/8/layout/default"/>
    <dgm:cxn modelId="{94EDA850-28C0-4A89-9A6C-4BB5F1DAF8D1}" srcId="{D863E2F4-6270-410E-9CFD-7997DC45006F}" destId="{9F05C984-1E8B-48A6-86E4-D605DF1B93FA}" srcOrd="2" destOrd="0" parTransId="{D2639F87-5F70-45F2-B6E4-D83337664DE0}" sibTransId="{AA2740E4-B44F-42D0-89CC-9BB6E36D22FD}"/>
    <dgm:cxn modelId="{95C33955-B6A9-4F63-A21D-06BB81980DD0}" srcId="{D863E2F4-6270-410E-9CFD-7997DC45006F}" destId="{6CF60879-ED56-4B15-89B4-CC6784C19D7C}" srcOrd="4" destOrd="0" parTransId="{1D3D455E-F45A-44E0-A981-BAC2971E606E}" sibTransId="{E298B0FD-E6AD-4739-9AD4-21E52B6EAAF9}"/>
    <dgm:cxn modelId="{F8B7A496-AD8D-4E00-BAE7-F9923144B919}" srcId="{D863E2F4-6270-410E-9CFD-7997DC45006F}" destId="{178A9B57-E47A-4A4C-A5AE-225C7C664434}" srcOrd="5" destOrd="0" parTransId="{3795DA65-D323-4CF5-BB5F-A3E385784F35}" sibTransId="{78DB6499-2D8B-408C-B6D7-8EF74A3FA2AE}"/>
    <dgm:cxn modelId="{958C88A3-3089-49B5-A044-B1337AEC6FCB}" type="presOf" srcId="{6CF60879-ED56-4B15-89B4-CC6784C19D7C}" destId="{2DC02C69-8209-4030-8334-3EB1F7BD65B8}" srcOrd="0" destOrd="0" presId="urn:microsoft.com/office/officeart/2005/8/layout/default"/>
    <dgm:cxn modelId="{66E66FB6-74E1-40FA-A63F-FF85816EE150}" srcId="{D863E2F4-6270-410E-9CFD-7997DC45006F}" destId="{0C22D644-1865-4945-A6D6-D5FFC1A7842B}" srcOrd="3" destOrd="0" parTransId="{45B1E7BD-8FA8-46EA-9BB4-D7E69BECD769}" sibTransId="{23442F07-3C0C-44BA-B083-6D965633A33A}"/>
    <dgm:cxn modelId="{C81697D3-0A22-4605-86F9-193A21D5C3B3}" srcId="{D863E2F4-6270-410E-9CFD-7997DC45006F}" destId="{919C3813-5715-4E97-9187-DE432F6BF727}" srcOrd="0" destOrd="0" parTransId="{086482BB-2A88-4161-8C30-AB3F2152498B}" sibTransId="{88B3FF7F-897D-4654-9DFD-63A88F8CF465}"/>
    <dgm:cxn modelId="{F352C9E7-C79A-425B-97C0-6013BEF45D56}" type="presOf" srcId="{178A9B57-E47A-4A4C-A5AE-225C7C664434}" destId="{32031689-7406-4327-973F-4FB21367C5C0}" srcOrd="0" destOrd="0" presId="urn:microsoft.com/office/officeart/2005/8/layout/default"/>
    <dgm:cxn modelId="{05CEC3B3-1583-4130-83C6-22CAABED9DD4}" type="presParOf" srcId="{9FE0455C-38D0-4FB2-A275-78E69F91E8D7}" destId="{7EC4F96A-FE8A-4C90-86B9-95A7E9DC2511}" srcOrd="0" destOrd="0" presId="urn:microsoft.com/office/officeart/2005/8/layout/default"/>
    <dgm:cxn modelId="{F93E06D9-76C4-488F-93B8-B8137288DE11}" type="presParOf" srcId="{9FE0455C-38D0-4FB2-A275-78E69F91E8D7}" destId="{809418D6-B1D4-4F0D-896D-082D0A7571A0}" srcOrd="1" destOrd="0" presId="urn:microsoft.com/office/officeart/2005/8/layout/default"/>
    <dgm:cxn modelId="{B33B288E-BF86-47CB-915F-E92236C7BE90}" type="presParOf" srcId="{9FE0455C-38D0-4FB2-A275-78E69F91E8D7}" destId="{5CCA76DF-A117-4039-A83F-074D3F7937FA}" srcOrd="2" destOrd="0" presId="urn:microsoft.com/office/officeart/2005/8/layout/default"/>
    <dgm:cxn modelId="{77836743-FB3A-4990-982D-DDFF5B97269F}" type="presParOf" srcId="{9FE0455C-38D0-4FB2-A275-78E69F91E8D7}" destId="{6174CF41-5C64-4D63-B3C6-4B145AB793EC}" srcOrd="3" destOrd="0" presId="urn:microsoft.com/office/officeart/2005/8/layout/default"/>
    <dgm:cxn modelId="{2B19A222-FBB7-4BC5-9992-665CA628655F}" type="presParOf" srcId="{9FE0455C-38D0-4FB2-A275-78E69F91E8D7}" destId="{583AF546-F5F1-4542-A2FB-51EE3A38D988}" srcOrd="4" destOrd="0" presId="urn:microsoft.com/office/officeart/2005/8/layout/default"/>
    <dgm:cxn modelId="{DE4B1F97-0A05-4F74-9117-5ABB3BF3AA63}" type="presParOf" srcId="{9FE0455C-38D0-4FB2-A275-78E69F91E8D7}" destId="{AC439AE3-9447-4429-9751-78EB5286FE93}" srcOrd="5" destOrd="0" presId="urn:microsoft.com/office/officeart/2005/8/layout/default"/>
    <dgm:cxn modelId="{58A8546D-CED4-47E5-83A1-8A8807B55E55}" type="presParOf" srcId="{9FE0455C-38D0-4FB2-A275-78E69F91E8D7}" destId="{05955662-6B91-476C-8A5B-6E173A4DA2E0}" srcOrd="6" destOrd="0" presId="urn:microsoft.com/office/officeart/2005/8/layout/default"/>
    <dgm:cxn modelId="{515380D1-A949-432D-A0A4-83E8B472ED72}" type="presParOf" srcId="{9FE0455C-38D0-4FB2-A275-78E69F91E8D7}" destId="{EFD61BDE-43D8-4784-BA68-DFFEF53B6EEC}" srcOrd="7" destOrd="0" presId="urn:microsoft.com/office/officeart/2005/8/layout/default"/>
    <dgm:cxn modelId="{4ED9F0A0-15CB-474B-A313-3FCF0BFF9EAD}" type="presParOf" srcId="{9FE0455C-38D0-4FB2-A275-78E69F91E8D7}" destId="{2DC02C69-8209-4030-8334-3EB1F7BD65B8}" srcOrd="8" destOrd="0" presId="urn:microsoft.com/office/officeart/2005/8/layout/default"/>
    <dgm:cxn modelId="{7AF63E48-6818-41E8-BCCB-A47877055B62}" type="presParOf" srcId="{9FE0455C-38D0-4FB2-A275-78E69F91E8D7}" destId="{1CD86E29-4180-4489-9446-58D2638E9882}" srcOrd="9" destOrd="0" presId="urn:microsoft.com/office/officeart/2005/8/layout/default"/>
    <dgm:cxn modelId="{76763381-2197-4511-9D55-916B27559647}" type="presParOf" srcId="{9FE0455C-38D0-4FB2-A275-78E69F91E8D7}" destId="{32031689-7406-4327-973F-4FB21367C5C0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AA3236-AFDD-4699-9378-67F999EAD702}">
      <dsp:nvSpPr>
        <dsp:cNvPr id="0" name=""/>
        <dsp:cNvSpPr/>
      </dsp:nvSpPr>
      <dsp:spPr>
        <a:xfrm>
          <a:off x="0" y="0"/>
          <a:ext cx="3466703" cy="4157664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0278" tIns="330200" rIns="270278" bIns="33020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/>
            <a:t>Bonus Allocation</a:t>
          </a:r>
          <a:endParaRPr lang="en-US" sz="1700" kern="120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1" kern="1200"/>
            <a:t>2013:</a:t>
          </a:r>
          <a:r>
            <a:rPr lang="en-US" sz="1300" kern="1200"/>
            <a:t> allocate </a:t>
          </a:r>
          <a:r>
            <a:rPr lang="en-US" sz="1300" b="1" kern="1200"/>
            <a:t>$213,496.24 to Store 5</a:t>
          </a:r>
          <a:r>
            <a:rPr lang="en-US" sz="1300" kern="1200"/>
            <a:t> and </a:t>
          </a:r>
          <a:r>
            <a:rPr lang="en-US" sz="1300" b="1" kern="1200"/>
            <a:t>$286,503.76 to Store 8</a:t>
          </a:r>
          <a:endParaRPr lang="en-US" sz="1300" kern="120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1" kern="1200"/>
            <a:t>2014:</a:t>
          </a:r>
          <a:r>
            <a:rPr lang="en-US" sz="1300" kern="1200"/>
            <a:t> allocate </a:t>
          </a:r>
          <a:r>
            <a:rPr lang="en-US" sz="1300" b="1" kern="1200"/>
            <a:t>$171,127.16 to Store 5</a:t>
          </a:r>
          <a:r>
            <a:rPr lang="en-US" sz="1300" kern="1200"/>
            <a:t> and </a:t>
          </a:r>
          <a:r>
            <a:rPr lang="en-US" sz="1300" b="1" kern="1200"/>
            <a:t>$228,872.84 to Store 8</a:t>
          </a:r>
          <a:endParaRPr lang="en-US" sz="1300" kern="1200"/>
        </a:p>
      </dsp:txBody>
      <dsp:txXfrm>
        <a:off x="0" y="1579912"/>
        <a:ext cx="3466703" cy="2494598"/>
      </dsp:txXfrm>
    </dsp:sp>
    <dsp:sp modelId="{8053237D-1FDA-426A-8C85-DE60501EAFFC}">
      <dsp:nvSpPr>
        <dsp:cNvPr id="0" name=""/>
        <dsp:cNvSpPr/>
      </dsp:nvSpPr>
      <dsp:spPr>
        <a:xfrm>
          <a:off x="1109701" y="415766"/>
          <a:ext cx="1247299" cy="124729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7244" tIns="12700" rIns="97244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1</a:t>
          </a:r>
        </a:p>
      </dsp:txBody>
      <dsp:txXfrm>
        <a:off x="1292364" y="598429"/>
        <a:ext cx="881973" cy="881973"/>
      </dsp:txXfrm>
    </dsp:sp>
    <dsp:sp modelId="{777E9CBD-A911-442A-986D-A16265091FC7}">
      <dsp:nvSpPr>
        <dsp:cNvPr id="0" name=""/>
        <dsp:cNvSpPr/>
      </dsp:nvSpPr>
      <dsp:spPr>
        <a:xfrm>
          <a:off x="0" y="4157592"/>
          <a:ext cx="3466703" cy="7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A15888-DC08-4699-8440-3B711685CBB1}">
      <dsp:nvSpPr>
        <dsp:cNvPr id="0" name=""/>
        <dsp:cNvSpPr/>
      </dsp:nvSpPr>
      <dsp:spPr>
        <a:xfrm>
          <a:off x="3813373" y="0"/>
          <a:ext cx="3466703" cy="4157664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0278" tIns="330200" rIns="270278" bIns="33020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/>
            <a:t>Rationale</a:t>
          </a:r>
          <a:endParaRPr lang="en-US" sz="1700" kern="120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/>
            <a:t>Store 8 consistently generates the larger revenue share in the target product types, therefore they receive the larger share of the pool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/>
            <a:t>While Store 5 generates a smaller share, they still earn a significant portion of the bonus pool, reflecting its steady contributions</a:t>
          </a:r>
        </a:p>
      </dsp:txBody>
      <dsp:txXfrm>
        <a:off x="3813373" y="1579912"/>
        <a:ext cx="3466703" cy="2494598"/>
      </dsp:txXfrm>
    </dsp:sp>
    <dsp:sp modelId="{F5B05563-CF63-4562-AC77-B48A33224400}">
      <dsp:nvSpPr>
        <dsp:cNvPr id="0" name=""/>
        <dsp:cNvSpPr/>
      </dsp:nvSpPr>
      <dsp:spPr>
        <a:xfrm>
          <a:off x="4923075" y="415766"/>
          <a:ext cx="1247299" cy="124729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7244" tIns="12700" rIns="97244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2</a:t>
          </a:r>
        </a:p>
      </dsp:txBody>
      <dsp:txXfrm>
        <a:off x="5105738" y="598429"/>
        <a:ext cx="881973" cy="881973"/>
      </dsp:txXfrm>
    </dsp:sp>
    <dsp:sp modelId="{313731D0-A5E0-4A2E-A166-EACEA6B8AA9D}">
      <dsp:nvSpPr>
        <dsp:cNvPr id="0" name=""/>
        <dsp:cNvSpPr/>
      </dsp:nvSpPr>
      <dsp:spPr>
        <a:xfrm>
          <a:off x="3813373" y="4157592"/>
          <a:ext cx="3466703" cy="7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33EF3D-9330-427D-A20E-6917AB33755A}">
      <dsp:nvSpPr>
        <dsp:cNvPr id="0" name=""/>
        <dsp:cNvSpPr/>
      </dsp:nvSpPr>
      <dsp:spPr>
        <a:xfrm>
          <a:off x="7626746" y="0"/>
          <a:ext cx="3466703" cy="4157664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0278" tIns="330200" rIns="270278" bIns="33020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/>
            <a:t>Next Steps</a:t>
          </a:r>
          <a:endParaRPr lang="en-US" sz="1700" kern="120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/>
            <a:t>The company can continue using this method as the standard approach for future bonus allocations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/>
            <a:t>Optionally, can try variations (using profitability over sales, apply weights to Men's or Women's Casual based on desired emphasis by leadership)</a:t>
          </a:r>
        </a:p>
      </dsp:txBody>
      <dsp:txXfrm>
        <a:off x="7626746" y="1579912"/>
        <a:ext cx="3466703" cy="2494598"/>
      </dsp:txXfrm>
    </dsp:sp>
    <dsp:sp modelId="{D515621F-30EC-40FB-B842-083EAE32656E}">
      <dsp:nvSpPr>
        <dsp:cNvPr id="0" name=""/>
        <dsp:cNvSpPr/>
      </dsp:nvSpPr>
      <dsp:spPr>
        <a:xfrm>
          <a:off x="8736448" y="415766"/>
          <a:ext cx="1247299" cy="124729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7244" tIns="12700" rIns="97244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3</a:t>
          </a:r>
        </a:p>
      </dsp:txBody>
      <dsp:txXfrm>
        <a:off x="8919111" y="598429"/>
        <a:ext cx="881973" cy="881973"/>
      </dsp:txXfrm>
    </dsp:sp>
    <dsp:sp modelId="{6E18BE71-F896-46ED-904D-16C89DC25D3C}">
      <dsp:nvSpPr>
        <dsp:cNvPr id="0" name=""/>
        <dsp:cNvSpPr/>
      </dsp:nvSpPr>
      <dsp:spPr>
        <a:xfrm>
          <a:off x="7626746" y="4157592"/>
          <a:ext cx="3466703" cy="7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9A3149-F70F-43E4-A976-CE9687E368DD}">
      <dsp:nvSpPr>
        <dsp:cNvPr id="0" name=""/>
        <dsp:cNvSpPr/>
      </dsp:nvSpPr>
      <dsp:spPr>
        <a:xfrm>
          <a:off x="0" y="4096"/>
          <a:ext cx="6589260" cy="87263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12FB013-13BB-49E9-8656-9880CC3F3D1D}">
      <dsp:nvSpPr>
        <dsp:cNvPr id="0" name=""/>
        <dsp:cNvSpPr/>
      </dsp:nvSpPr>
      <dsp:spPr>
        <a:xfrm>
          <a:off x="263971" y="200439"/>
          <a:ext cx="479948" cy="47994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0A56C3-2FE0-49AA-B823-5C0478A592F8}">
      <dsp:nvSpPr>
        <dsp:cNvPr id="0" name=""/>
        <dsp:cNvSpPr/>
      </dsp:nvSpPr>
      <dsp:spPr>
        <a:xfrm>
          <a:off x="1007891" y="4096"/>
          <a:ext cx="5581368" cy="8726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354" tIns="92354" rIns="92354" bIns="92354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Question: What can we learn about having more than one store in a state?</a:t>
          </a:r>
        </a:p>
      </dsp:txBody>
      <dsp:txXfrm>
        <a:off x="1007891" y="4096"/>
        <a:ext cx="5581368" cy="872633"/>
      </dsp:txXfrm>
    </dsp:sp>
    <dsp:sp modelId="{3234284A-DCE3-4521-8A1F-F57236C23F60}">
      <dsp:nvSpPr>
        <dsp:cNvPr id="0" name=""/>
        <dsp:cNvSpPr/>
      </dsp:nvSpPr>
      <dsp:spPr>
        <a:xfrm>
          <a:off x="0" y="1094888"/>
          <a:ext cx="6589260" cy="87263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79BF9F3-C38D-4E3D-BBD6-7567AF2C4F68}">
      <dsp:nvSpPr>
        <dsp:cNvPr id="0" name=""/>
        <dsp:cNvSpPr/>
      </dsp:nvSpPr>
      <dsp:spPr>
        <a:xfrm>
          <a:off x="263971" y="1291230"/>
          <a:ext cx="479948" cy="47994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3352B0F-FD9C-4D2B-BEAE-D1F0E633D6BA}">
      <dsp:nvSpPr>
        <dsp:cNvPr id="0" name=""/>
        <dsp:cNvSpPr/>
      </dsp:nvSpPr>
      <dsp:spPr>
        <a:xfrm>
          <a:off x="1007891" y="1094888"/>
          <a:ext cx="5581368" cy="8726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354" tIns="92354" rIns="92354" bIns="92354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Objective</a:t>
          </a:r>
        </a:p>
      </dsp:txBody>
      <dsp:txXfrm>
        <a:off x="1007891" y="1094888"/>
        <a:ext cx="5581368" cy="872633"/>
      </dsp:txXfrm>
    </dsp:sp>
    <dsp:sp modelId="{0DCD4CBC-E15E-44A1-8926-D3A5D03659DF}">
      <dsp:nvSpPr>
        <dsp:cNvPr id="0" name=""/>
        <dsp:cNvSpPr/>
      </dsp:nvSpPr>
      <dsp:spPr>
        <a:xfrm>
          <a:off x="0" y="2185679"/>
          <a:ext cx="6589260" cy="87263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517D116-C603-4B4C-B042-C2CD4A798B17}">
      <dsp:nvSpPr>
        <dsp:cNvPr id="0" name=""/>
        <dsp:cNvSpPr/>
      </dsp:nvSpPr>
      <dsp:spPr>
        <a:xfrm>
          <a:off x="263971" y="2382022"/>
          <a:ext cx="479948" cy="47994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283F51F-EFE0-4F7E-9627-BF22B1B8AA11}">
      <dsp:nvSpPr>
        <dsp:cNvPr id="0" name=""/>
        <dsp:cNvSpPr/>
      </dsp:nvSpPr>
      <dsp:spPr>
        <a:xfrm>
          <a:off x="1007891" y="2185679"/>
          <a:ext cx="5581368" cy="8726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354" tIns="92354" rIns="92354" bIns="92354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Comparing all stores in single-store states versus all stores in multi-store states</a:t>
          </a:r>
        </a:p>
      </dsp:txBody>
      <dsp:txXfrm>
        <a:off x="1007891" y="2185679"/>
        <a:ext cx="5581368" cy="872633"/>
      </dsp:txXfrm>
    </dsp:sp>
    <dsp:sp modelId="{1411B769-F131-487F-821C-102B6745DCBE}">
      <dsp:nvSpPr>
        <dsp:cNvPr id="0" name=""/>
        <dsp:cNvSpPr/>
      </dsp:nvSpPr>
      <dsp:spPr>
        <a:xfrm>
          <a:off x="0" y="3276471"/>
          <a:ext cx="6589260" cy="87263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88F0E31-4B96-45E8-9714-8D352B380954}">
      <dsp:nvSpPr>
        <dsp:cNvPr id="0" name=""/>
        <dsp:cNvSpPr/>
      </dsp:nvSpPr>
      <dsp:spPr>
        <a:xfrm>
          <a:off x="263971" y="3472813"/>
          <a:ext cx="479948" cy="47994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21F088-6A84-4498-A293-E4EAE9A61B48}">
      <dsp:nvSpPr>
        <dsp:cNvPr id="0" name=""/>
        <dsp:cNvSpPr/>
      </dsp:nvSpPr>
      <dsp:spPr>
        <a:xfrm>
          <a:off x="1007891" y="3276471"/>
          <a:ext cx="5581368" cy="8726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354" tIns="92354" rIns="92354" bIns="92354" numCol="1" spcCol="1270" anchor="ctr" anchorCtr="0">
          <a:noAutofit/>
        </a:bodyPr>
        <a:lstStyle/>
        <a:p>
          <a:pPr marL="0" lvl="0" indent="0" algn="l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Identifying the patterns in total sales and </a:t>
          </a:r>
          <a:r>
            <a:rPr lang="en-US" sz="1900" kern="1200">
              <a:latin typeface="Aptos Display" panose="020F0302020204030204"/>
            </a:rPr>
            <a:t>average sales</a:t>
          </a:r>
          <a:r>
            <a:rPr lang="en-US" sz="1900" kern="1200"/>
            <a:t> </a:t>
          </a:r>
          <a:r>
            <a:rPr lang="en-US" sz="1900" kern="1200">
              <a:latin typeface="Aptos Display" panose="020F0302020204030204"/>
            </a:rPr>
            <a:t>amount </a:t>
          </a:r>
          <a:r>
            <a:rPr lang="en-US" sz="1900" kern="1200"/>
            <a:t>(average per store)</a:t>
          </a:r>
        </a:p>
      </dsp:txBody>
      <dsp:txXfrm>
        <a:off x="1007891" y="3276471"/>
        <a:ext cx="5581368" cy="872633"/>
      </dsp:txXfrm>
    </dsp:sp>
    <dsp:sp modelId="{AFF55CDD-1844-4E07-BA16-93A5E33AA60D}">
      <dsp:nvSpPr>
        <dsp:cNvPr id="0" name=""/>
        <dsp:cNvSpPr/>
      </dsp:nvSpPr>
      <dsp:spPr>
        <a:xfrm>
          <a:off x="0" y="4367262"/>
          <a:ext cx="6589260" cy="87263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8AC5135-A229-4793-BB55-5983460791CF}">
      <dsp:nvSpPr>
        <dsp:cNvPr id="0" name=""/>
        <dsp:cNvSpPr/>
      </dsp:nvSpPr>
      <dsp:spPr>
        <a:xfrm>
          <a:off x="263971" y="4563605"/>
          <a:ext cx="479948" cy="479948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55E5FFD-9A6B-4D42-B1BD-A01DB4E8B9A8}">
      <dsp:nvSpPr>
        <dsp:cNvPr id="0" name=""/>
        <dsp:cNvSpPr/>
      </dsp:nvSpPr>
      <dsp:spPr>
        <a:xfrm>
          <a:off x="1007891" y="4367262"/>
          <a:ext cx="5581368" cy="8726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354" tIns="92354" rIns="92354" bIns="92354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Interpreting for location strategy for all stores</a:t>
          </a:r>
        </a:p>
      </dsp:txBody>
      <dsp:txXfrm>
        <a:off x="1007891" y="4367262"/>
        <a:ext cx="5581368" cy="87263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EC4F96A-FE8A-4C90-86B9-95A7E9DC2511}">
      <dsp:nvSpPr>
        <dsp:cNvPr id="0" name=""/>
        <dsp:cNvSpPr/>
      </dsp:nvSpPr>
      <dsp:spPr>
        <a:xfrm>
          <a:off x="0" y="39687"/>
          <a:ext cx="3286125" cy="1971675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Multi-store states overperform in total sale revenues compared to single-store states ($395.5M vs $182.5M).</a:t>
          </a:r>
        </a:p>
      </dsp:txBody>
      <dsp:txXfrm>
        <a:off x="0" y="39687"/>
        <a:ext cx="3286125" cy="1971675"/>
      </dsp:txXfrm>
    </dsp:sp>
    <dsp:sp modelId="{5CCA76DF-A117-4039-A83F-074D3F7937FA}">
      <dsp:nvSpPr>
        <dsp:cNvPr id="0" name=""/>
        <dsp:cNvSpPr/>
      </dsp:nvSpPr>
      <dsp:spPr>
        <a:xfrm>
          <a:off x="3614737" y="39687"/>
          <a:ext cx="3286125" cy="1971675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Single-store states get ahead with average sale value ($8959 vs $8500), despite their lone store presence.</a:t>
          </a:r>
        </a:p>
      </dsp:txBody>
      <dsp:txXfrm>
        <a:off x="3614737" y="39687"/>
        <a:ext cx="3286125" cy="1971675"/>
      </dsp:txXfrm>
    </dsp:sp>
    <dsp:sp modelId="{583AF546-F5F1-4542-A2FB-51EE3A38D988}">
      <dsp:nvSpPr>
        <dsp:cNvPr id="0" name=""/>
        <dsp:cNvSpPr/>
      </dsp:nvSpPr>
      <dsp:spPr>
        <a:xfrm>
          <a:off x="7229475" y="39687"/>
          <a:ext cx="3286125" cy="1971675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Arkansas (multi-store) delivers strong total revenue but still slightly below the highest performer in the group regarding average sales amount.</a:t>
          </a:r>
        </a:p>
      </dsp:txBody>
      <dsp:txXfrm>
        <a:off x="7229475" y="39687"/>
        <a:ext cx="3286125" cy="1971675"/>
      </dsp:txXfrm>
    </dsp:sp>
    <dsp:sp modelId="{05955662-6B91-476C-8A5B-6E173A4DA2E0}">
      <dsp:nvSpPr>
        <dsp:cNvPr id="0" name=""/>
        <dsp:cNvSpPr/>
      </dsp:nvSpPr>
      <dsp:spPr>
        <a:xfrm>
          <a:off x="0" y="2339975"/>
          <a:ext cx="3286125" cy="1971675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Georgia (single-store) shows overall lone-store presence in total venues but still maintains a stronger average sales amount compared to other multi-state stores.</a:t>
          </a:r>
        </a:p>
      </dsp:txBody>
      <dsp:txXfrm>
        <a:off x="0" y="2339975"/>
        <a:ext cx="3286125" cy="1971675"/>
      </dsp:txXfrm>
    </dsp:sp>
    <dsp:sp modelId="{2DC02C69-8209-4030-8334-3EB1F7BD65B8}">
      <dsp:nvSpPr>
        <dsp:cNvPr id="0" name=""/>
        <dsp:cNvSpPr/>
      </dsp:nvSpPr>
      <dsp:spPr>
        <a:xfrm>
          <a:off x="3614737" y="2339975"/>
          <a:ext cx="3286125" cy="1971675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Mississippi (single-store) leads as winner for average sales amount despite low total revenue – a potential expansion may benefit from this.</a:t>
          </a:r>
        </a:p>
      </dsp:txBody>
      <dsp:txXfrm>
        <a:off x="3614737" y="2339975"/>
        <a:ext cx="3286125" cy="1971675"/>
      </dsp:txXfrm>
    </dsp:sp>
    <dsp:sp modelId="{32031689-7406-4327-973F-4FB21367C5C0}">
      <dsp:nvSpPr>
        <dsp:cNvPr id="0" name=""/>
        <dsp:cNvSpPr/>
      </dsp:nvSpPr>
      <dsp:spPr>
        <a:xfrm>
          <a:off x="7229475" y="2339975"/>
          <a:ext cx="3286125" cy="1971675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Missouri (multi-store) leads as winner for total sales despite lower average sales amount.</a:t>
          </a:r>
        </a:p>
      </dsp:txBody>
      <dsp:txXfrm>
        <a:off x="7229475" y="2339975"/>
        <a:ext cx="3286125" cy="197167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BasicLinearProcessNumbered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7CC0CC-73F3-4DD3-90BA-265B82E585E2}" type="datetimeFigureOut">
              <a:t>8/26/2025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424A08-4BB9-4825-A2E1-628D728B0D7D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3216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ED0ED4-119C-7843-409F-78E32C0759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DFE8694-E211-F332-3AEC-9753CD7847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D74BD7D-EEDB-13B4-118C-73F1D7C1B3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/>
              <a:t>Bonus Allocation (Bar Chart)</a:t>
            </a: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/>
              <a:t>In </a:t>
            </a:r>
            <a:r>
              <a:rPr lang="en-US" b="1"/>
              <a:t>2013</a:t>
            </a:r>
            <a:r>
              <a:rPr lang="en-US"/>
              <a:t>:</a:t>
            </a:r>
            <a:endParaRPr lang="en-US">
              <a:ea typeface="Calibri"/>
              <a:cs typeface="Calibri"/>
            </a:endParaRPr>
          </a:p>
          <a:p>
            <a:pPr marL="285750" lvl="1" indent="-285750">
              <a:buFont typeface="Arial"/>
              <a:buChar char="•"/>
            </a:pPr>
            <a:r>
              <a:rPr lang="en-US"/>
              <a:t>Store 5 generated </a:t>
            </a:r>
            <a:r>
              <a:rPr lang="en-US" b="1"/>
              <a:t>42.7%</a:t>
            </a:r>
            <a:r>
              <a:rPr lang="en-US"/>
              <a:t> of total sales ($10.2M), so it earns </a:t>
            </a:r>
            <a:r>
              <a:rPr lang="en-US" b="1"/>
              <a:t>$213,496</a:t>
            </a:r>
            <a:r>
              <a:rPr lang="en-US"/>
              <a:t>.</a:t>
            </a:r>
            <a:endParaRPr lang="en-US">
              <a:ea typeface="Calibri"/>
              <a:cs typeface="Calibri"/>
            </a:endParaRPr>
          </a:p>
          <a:p>
            <a:pPr marL="285750" lvl="1" indent="-285750">
              <a:buFont typeface="Arial"/>
              <a:buChar char="•"/>
            </a:pPr>
            <a:r>
              <a:rPr lang="en-US"/>
              <a:t>Store 8 generated </a:t>
            </a:r>
            <a:r>
              <a:rPr lang="en-US" b="1"/>
              <a:t>57.3%</a:t>
            </a:r>
            <a:r>
              <a:rPr lang="en-US"/>
              <a:t> of sales ($13.7M), so it earns </a:t>
            </a:r>
            <a:r>
              <a:rPr lang="en-US" b="1"/>
              <a:t>$286,504</a:t>
            </a:r>
            <a:r>
              <a:rPr lang="en-US"/>
              <a:t>.</a:t>
            </a:r>
            <a:endParaRPr lang="en-US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/>
              <a:t>In </a:t>
            </a:r>
            <a:r>
              <a:rPr lang="en-US" b="1"/>
              <a:t>2014</a:t>
            </a:r>
            <a:r>
              <a:rPr lang="en-US"/>
              <a:t>:</a:t>
            </a:r>
            <a:endParaRPr lang="en-US">
              <a:ea typeface="Calibri"/>
              <a:cs typeface="Calibri"/>
            </a:endParaRPr>
          </a:p>
          <a:p>
            <a:pPr marL="285750" lvl="1" indent="-285750">
              <a:buFont typeface="Arial"/>
              <a:buChar char="•"/>
            </a:pPr>
            <a:r>
              <a:rPr lang="en-US"/>
              <a:t>Store 5’s share was </a:t>
            </a:r>
            <a:r>
              <a:rPr lang="en-US" b="1"/>
              <a:t>42.8%</a:t>
            </a:r>
            <a:r>
              <a:rPr lang="en-US"/>
              <a:t> ($9.2M), for a bonus of </a:t>
            </a:r>
            <a:r>
              <a:rPr lang="en-US" b="1"/>
              <a:t>$171,127</a:t>
            </a:r>
            <a:r>
              <a:rPr lang="en-US"/>
              <a:t>.</a:t>
            </a:r>
            <a:endParaRPr lang="en-US">
              <a:ea typeface="Calibri"/>
              <a:cs typeface="Calibri"/>
            </a:endParaRPr>
          </a:p>
          <a:p>
            <a:pPr marL="285750" lvl="1" indent="-285750">
              <a:buFont typeface="Arial"/>
              <a:buChar char="•"/>
            </a:pPr>
            <a:r>
              <a:rPr lang="en-US"/>
              <a:t>Store 8’s share was </a:t>
            </a:r>
            <a:r>
              <a:rPr lang="en-US" b="1"/>
              <a:t>57.2%</a:t>
            </a:r>
            <a:r>
              <a:rPr lang="en-US"/>
              <a:t> ($12.3M), for a bonus of </a:t>
            </a:r>
            <a:r>
              <a:rPr lang="en-US" b="1"/>
              <a:t>$228,873</a:t>
            </a:r>
            <a:r>
              <a:rPr lang="en-US"/>
              <a:t>.</a:t>
            </a:r>
            <a:endParaRPr lang="en-US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b="1"/>
              <a:t>Rationale:</a:t>
            </a:r>
            <a:r>
              <a:rPr lang="en-US"/>
              <a:t> Store 8 consistently outperformed Store 5 in total sales of Men’s &amp; Women’s Casual, so it earns a larger share of the bonus pool in both years.</a:t>
            </a:r>
            <a:endParaRPr lang="en-US">
              <a:ea typeface="Calibri"/>
              <a:cs typeface="Calibri"/>
            </a:endParaRPr>
          </a:p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E0C6CE-0A7B-2D1B-05B0-1CD2FA48791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424A08-4BB9-4825-A2E1-628D728B0D7D}" type="slidenum"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5988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/>
              <a:t>Bonus Allocation (Bar Chart)</a:t>
            </a: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/>
              <a:t>In </a:t>
            </a:r>
            <a:r>
              <a:rPr lang="en-US" b="1"/>
              <a:t>2013</a:t>
            </a:r>
            <a:r>
              <a:rPr lang="en-US"/>
              <a:t>:</a:t>
            </a:r>
            <a:endParaRPr lang="en-US">
              <a:ea typeface="Calibri"/>
              <a:cs typeface="Calibri"/>
            </a:endParaRPr>
          </a:p>
          <a:p>
            <a:pPr marL="285750" lvl="1" indent="-285750">
              <a:buFont typeface="Arial"/>
              <a:buChar char="•"/>
            </a:pPr>
            <a:r>
              <a:rPr lang="en-US"/>
              <a:t>Store 5 generated </a:t>
            </a:r>
            <a:r>
              <a:rPr lang="en-US" b="1"/>
              <a:t>42.7%</a:t>
            </a:r>
            <a:r>
              <a:rPr lang="en-US"/>
              <a:t> of total sales ($10.2M), so it earns </a:t>
            </a:r>
            <a:r>
              <a:rPr lang="en-US" b="1"/>
              <a:t>$213,496</a:t>
            </a:r>
            <a:r>
              <a:rPr lang="en-US"/>
              <a:t>.</a:t>
            </a:r>
            <a:endParaRPr lang="en-US">
              <a:ea typeface="Calibri"/>
              <a:cs typeface="Calibri"/>
            </a:endParaRPr>
          </a:p>
          <a:p>
            <a:pPr marL="285750" lvl="1" indent="-285750">
              <a:buFont typeface="Arial"/>
              <a:buChar char="•"/>
            </a:pPr>
            <a:r>
              <a:rPr lang="en-US"/>
              <a:t>Store 8 generated </a:t>
            </a:r>
            <a:r>
              <a:rPr lang="en-US" b="1"/>
              <a:t>57.3%</a:t>
            </a:r>
            <a:r>
              <a:rPr lang="en-US"/>
              <a:t> of sales ($13.7M), so it earns </a:t>
            </a:r>
            <a:r>
              <a:rPr lang="en-US" b="1"/>
              <a:t>$286,504</a:t>
            </a:r>
            <a:r>
              <a:rPr lang="en-US"/>
              <a:t>.</a:t>
            </a:r>
            <a:endParaRPr lang="en-US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/>
              <a:t>In </a:t>
            </a:r>
            <a:r>
              <a:rPr lang="en-US" b="1"/>
              <a:t>2014</a:t>
            </a:r>
            <a:r>
              <a:rPr lang="en-US"/>
              <a:t>:</a:t>
            </a:r>
            <a:endParaRPr lang="en-US">
              <a:ea typeface="Calibri"/>
              <a:cs typeface="Calibri"/>
            </a:endParaRPr>
          </a:p>
          <a:p>
            <a:pPr marL="285750" lvl="1" indent="-285750">
              <a:buFont typeface="Arial"/>
              <a:buChar char="•"/>
            </a:pPr>
            <a:r>
              <a:rPr lang="en-US"/>
              <a:t>Store 5’s share was </a:t>
            </a:r>
            <a:r>
              <a:rPr lang="en-US" b="1"/>
              <a:t>42.8%</a:t>
            </a:r>
            <a:r>
              <a:rPr lang="en-US"/>
              <a:t> ($9.2M), for a bonus of </a:t>
            </a:r>
            <a:r>
              <a:rPr lang="en-US" b="1"/>
              <a:t>$171,127</a:t>
            </a:r>
            <a:r>
              <a:rPr lang="en-US"/>
              <a:t>.</a:t>
            </a:r>
            <a:endParaRPr lang="en-US">
              <a:ea typeface="Calibri"/>
              <a:cs typeface="Calibri"/>
            </a:endParaRPr>
          </a:p>
          <a:p>
            <a:pPr marL="285750" lvl="1" indent="-285750">
              <a:buFont typeface="Arial"/>
              <a:buChar char="•"/>
            </a:pPr>
            <a:r>
              <a:rPr lang="en-US"/>
              <a:t>Store 8’s share was </a:t>
            </a:r>
            <a:r>
              <a:rPr lang="en-US" b="1"/>
              <a:t>57.2%</a:t>
            </a:r>
            <a:r>
              <a:rPr lang="en-US"/>
              <a:t> ($12.3M), for a bonus of </a:t>
            </a:r>
            <a:r>
              <a:rPr lang="en-US" b="1"/>
              <a:t>$228,873</a:t>
            </a:r>
            <a:r>
              <a:rPr lang="en-US"/>
              <a:t>.</a:t>
            </a:r>
            <a:endParaRPr lang="en-US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b="1"/>
              <a:t>Rationale:</a:t>
            </a:r>
            <a:r>
              <a:rPr lang="en-US"/>
              <a:t> Store 8 consistently outperformed Store 5 in total sales of Men’s &amp; Women’s Casual, so it earns a larger share of the bonus pool in both years.</a:t>
            </a:r>
            <a:endParaRPr lang="en-US">
              <a:ea typeface="Calibri"/>
              <a:cs typeface="Calibri"/>
            </a:endParaRPr>
          </a:p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424A08-4BB9-4825-A2E1-628D728B0D7D}" type="slidenum"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00044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330047-1466-91D7-46ED-2F7F388D6B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98F016A-3A10-C50A-0190-F12434C9FB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034178E-B393-F95F-7AF7-D6AB31F2D0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Here, the heatmap clearly shows the allocation of bonus dollars. In 2013, Store 8 earned a darker cell, meaning it received the majority of the $500,000 pool, reflecting its stronger casual sales. Store 5’s lighter shade shows a smaller share. By 2014, with the pool reduced to $400,000, Store 5 didn't improve its relative performance, so the difference between stores remained. This visual justifies the recommendation: each store’s bonus aligns directly with its contribution to Men’s and Women’s Casual sales</a:t>
            </a:r>
          </a:p>
          <a:p>
            <a:endParaRPr lang="en-US" b="1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1CCE4E-BB9C-B98B-706E-2E1AFA1B7F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424A08-4BB9-4825-A2E1-628D728B0D7D}" type="slidenum"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6804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/>
              <a:t>Sales Mix by Product Type (Stacked Bars)</a:t>
            </a: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/>
              <a:t>Breaking it down further by </a:t>
            </a:r>
            <a:r>
              <a:rPr lang="en-US" b="1"/>
              <a:t>product type</a:t>
            </a:r>
            <a:r>
              <a:rPr lang="en-US"/>
              <a:t>:</a:t>
            </a:r>
          </a:p>
          <a:p>
            <a:pPr marL="285750" lvl="1" indent="-285750">
              <a:buFont typeface="Arial"/>
              <a:buChar char="•"/>
            </a:pPr>
            <a:r>
              <a:rPr lang="en-US"/>
              <a:t>Store 8 sold </a:t>
            </a:r>
            <a:r>
              <a:rPr lang="en-US" b="1"/>
              <a:t>57–58%</a:t>
            </a:r>
            <a:r>
              <a:rPr lang="en-US"/>
              <a:t> of Men’s Casual in both years.</a:t>
            </a:r>
          </a:p>
          <a:p>
            <a:pPr marL="285750" lvl="1" indent="-285750">
              <a:buFont typeface="Arial"/>
              <a:buChar char="•"/>
            </a:pPr>
            <a:r>
              <a:rPr lang="en-US"/>
              <a:t>Store 8 also sold </a:t>
            </a:r>
            <a:r>
              <a:rPr lang="en-US" b="1"/>
              <a:t>57% of Women’s Casual</a:t>
            </a:r>
            <a:r>
              <a:rPr lang="en-US"/>
              <a:t> in both years.</a:t>
            </a:r>
          </a:p>
          <a:p>
            <a:pPr marL="285750" lvl="1" indent="-285750">
              <a:buFont typeface="Arial"/>
              <a:buChar char="•"/>
            </a:pPr>
            <a:r>
              <a:rPr lang="en-US"/>
              <a:t>Store 5 consistently contributed around </a:t>
            </a:r>
            <a:r>
              <a:rPr lang="en-US" b="1"/>
              <a:t>42–43%</a:t>
            </a:r>
            <a:r>
              <a:rPr lang="en-US"/>
              <a:t> in both categories.</a:t>
            </a:r>
          </a:p>
          <a:p>
            <a:pPr marL="285750" indent="-285750">
              <a:buFont typeface="Arial"/>
              <a:buChar char="•"/>
            </a:pPr>
            <a:r>
              <a:rPr lang="en-US" b="1"/>
              <a:t>Rationale:</a:t>
            </a:r>
            <a:r>
              <a:rPr lang="en-US"/>
              <a:t> Because Store 8 outperformed across </a:t>
            </a:r>
            <a:r>
              <a:rPr lang="en-US" i="1"/>
              <a:t>both</a:t>
            </a:r>
            <a:r>
              <a:rPr lang="en-US"/>
              <a:t> Men’s and Women’s Casual, the proportional bonus split is justified—it wasn’t just strong in one category, but in both.</a:t>
            </a:r>
          </a:p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424A08-4BB9-4825-A2E1-628D728B0D7D}" type="slidenum"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1993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8/26/2025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8/26/2025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8/26/2025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8/26/2025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2.census.gov/programs-surveys/popest/tables/2010-2014/cities/totals/PEPANNRSIP.pdf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8A95209C-5275-4E15-8EA7-7F42980ABF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Financial graphs on a dark display">
            <a:extLst>
              <a:ext uri="{FF2B5EF4-FFF2-40B4-BE49-F238E27FC236}">
                <a16:creationId xmlns:a16="http://schemas.microsoft.com/office/drawing/2014/main" id="{E088EE82-477C-0AFC-2AB0-8EF0A0CE3BA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 t="9978" r="-1" b="-1"/>
          <a:stretch>
            <a:fillRect/>
          </a:stretch>
        </p:blipFill>
        <p:spPr>
          <a:xfrm>
            <a:off x="20" y="10"/>
            <a:ext cx="12188931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43178" y="1124712"/>
            <a:ext cx="10291947" cy="3063240"/>
          </a:xfrm>
        </p:spPr>
        <p:txBody>
          <a:bodyPr>
            <a:normAutofit/>
          </a:bodyPr>
          <a:lstStyle/>
          <a:p>
            <a:r>
              <a:rPr lang="en-US" sz="6600">
                <a:solidFill>
                  <a:schemeClr val="bg1"/>
                </a:solidFill>
              </a:rPr>
              <a:t>Store Front 5 and 8 Performance Analysis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12451" y="4599432"/>
            <a:ext cx="10222674" cy="122752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IMT 577 – Summer 2025 – Professor Janak Rajani</a:t>
            </a:r>
          </a:p>
          <a:p>
            <a:r>
              <a:rPr lang="en-US">
                <a:solidFill>
                  <a:schemeClr val="bg1"/>
                </a:solidFill>
              </a:rPr>
              <a:t>Cole </a:t>
            </a:r>
            <a:r>
              <a:rPr lang="en-US" err="1">
                <a:solidFill>
                  <a:schemeClr val="bg1"/>
                </a:solidFill>
              </a:rPr>
              <a:t>Thorpen</a:t>
            </a:r>
            <a:r>
              <a:rPr lang="en-US">
                <a:solidFill>
                  <a:schemeClr val="bg1"/>
                </a:solidFill>
              </a:rPr>
              <a:t>, Khoi Nguyen-Davis, Noushin </a:t>
            </a:r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Hosseini</a:t>
            </a:r>
            <a:r>
              <a:rPr lang="en-US">
                <a:solidFill>
                  <a:schemeClr val="bg1"/>
                </a:solidFill>
              </a:rPr>
              <a:t>, Susan Acharya, and Wesley Ting</a:t>
            </a:r>
          </a:p>
        </p:txBody>
      </p:sp>
      <p:sp>
        <p:nvSpPr>
          <p:cNvPr id="18" name="sketchy box">
            <a:extLst>
              <a:ext uri="{FF2B5EF4-FFF2-40B4-BE49-F238E27FC236}">
                <a16:creationId xmlns:a16="http://schemas.microsoft.com/office/drawing/2014/main" id="{4F2ED431-E304-4FF0-9F4E-032783C9D6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38200" y="720953"/>
            <a:ext cx="10515600" cy="5416094"/>
          </a:xfrm>
          <a:custGeom>
            <a:avLst/>
            <a:gdLst>
              <a:gd name="connsiteX0" fmla="*/ 0 w 10515600"/>
              <a:gd name="connsiteY0" fmla="*/ 0 h 5416094"/>
              <a:gd name="connsiteX1" fmla="*/ 552069 w 10515600"/>
              <a:gd name="connsiteY1" fmla="*/ 0 h 5416094"/>
              <a:gd name="connsiteX2" fmla="*/ 893826 w 10515600"/>
              <a:gd name="connsiteY2" fmla="*/ 0 h 5416094"/>
              <a:gd name="connsiteX3" fmla="*/ 1761363 w 10515600"/>
              <a:gd name="connsiteY3" fmla="*/ 0 h 5416094"/>
              <a:gd name="connsiteX4" fmla="*/ 2313432 w 10515600"/>
              <a:gd name="connsiteY4" fmla="*/ 0 h 5416094"/>
              <a:gd name="connsiteX5" fmla="*/ 2865501 w 10515600"/>
              <a:gd name="connsiteY5" fmla="*/ 0 h 5416094"/>
              <a:gd name="connsiteX6" fmla="*/ 3733038 w 10515600"/>
              <a:gd name="connsiteY6" fmla="*/ 0 h 5416094"/>
              <a:gd name="connsiteX7" fmla="*/ 4179951 w 10515600"/>
              <a:gd name="connsiteY7" fmla="*/ 0 h 5416094"/>
              <a:gd name="connsiteX8" fmla="*/ 5047488 w 10515600"/>
              <a:gd name="connsiteY8" fmla="*/ 0 h 5416094"/>
              <a:gd name="connsiteX9" fmla="*/ 5915025 w 10515600"/>
              <a:gd name="connsiteY9" fmla="*/ 0 h 5416094"/>
              <a:gd name="connsiteX10" fmla="*/ 6572250 w 10515600"/>
              <a:gd name="connsiteY10" fmla="*/ 0 h 5416094"/>
              <a:gd name="connsiteX11" fmla="*/ 7439787 w 10515600"/>
              <a:gd name="connsiteY11" fmla="*/ 0 h 5416094"/>
              <a:gd name="connsiteX12" fmla="*/ 7991856 w 10515600"/>
              <a:gd name="connsiteY12" fmla="*/ 0 h 5416094"/>
              <a:gd name="connsiteX13" fmla="*/ 8543925 w 10515600"/>
              <a:gd name="connsiteY13" fmla="*/ 0 h 5416094"/>
              <a:gd name="connsiteX14" fmla="*/ 9306306 w 10515600"/>
              <a:gd name="connsiteY14" fmla="*/ 0 h 5416094"/>
              <a:gd name="connsiteX15" fmla="*/ 9858375 w 10515600"/>
              <a:gd name="connsiteY15" fmla="*/ 0 h 5416094"/>
              <a:gd name="connsiteX16" fmla="*/ 10515600 w 10515600"/>
              <a:gd name="connsiteY16" fmla="*/ 0 h 5416094"/>
              <a:gd name="connsiteX17" fmla="*/ 10515600 w 10515600"/>
              <a:gd name="connsiteY17" fmla="*/ 785334 h 5416094"/>
              <a:gd name="connsiteX18" fmla="*/ 10515600 w 10515600"/>
              <a:gd name="connsiteY18" fmla="*/ 1516506 h 5416094"/>
              <a:gd name="connsiteX19" fmla="*/ 10515600 w 10515600"/>
              <a:gd name="connsiteY19" fmla="*/ 2247679 h 5416094"/>
              <a:gd name="connsiteX20" fmla="*/ 10515600 w 10515600"/>
              <a:gd name="connsiteY20" fmla="*/ 2762208 h 5416094"/>
              <a:gd name="connsiteX21" fmla="*/ 10515600 w 10515600"/>
              <a:gd name="connsiteY21" fmla="*/ 3330898 h 5416094"/>
              <a:gd name="connsiteX22" fmla="*/ 10515600 w 10515600"/>
              <a:gd name="connsiteY22" fmla="*/ 4062071 h 5416094"/>
              <a:gd name="connsiteX23" fmla="*/ 10515600 w 10515600"/>
              <a:gd name="connsiteY23" fmla="*/ 4684921 h 5416094"/>
              <a:gd name="connsiteX24" fmla="*/ 10515600 w 10515600"/>
              <a:gd name="connsiteY24" fmla="*/ 5416094 h 5416094"/>
              <a:gd name="connsiteX25" fmla="*/ 9753219 w 10515600"/>
              <a:gd name="connsiteY25" fmla="*/ 5416094 h 5416094"/>
              <a:gd name="connsiteX26" fmla="*/ 9411462 w 10515600"/>
              <a:gd name="connsiteY26" fmla="*/ 5416094 h 5416094"/>
              <a:gd name="connsiteX27" fmla="*/ 8754237 w 10515600"/>
              <a:gd name="connsiteY27" fmla="*/ 5416094 h 5416094"/>
              <a:gd name="connsiteX28" fmla="*/ 8307324 w 10515600"/>
              <a:gd name="connsiteY28" fmla="*/ 5416094 h 5416094"/>
              <a:gd name="connsiteX29" fmla="*/ 7544943 w 10515600"/>
              <a:gd name="connsiteY29" fmla="*/ 5416094 h 5416094"/>
              <a:gd name="connsiteX30" fmla="*/ 7098030 w 10515600"/>
              <a:gd name="connsiteY30" fmla="*/ 5416094 h 5416094"/>
              <a:gd name="connsiteX31" fmla="*/ 6335649 w 10515600"/>
              <a:gd name="connsiteY31" fmla="*/ 5416094 h 5416094"/>
              <a:gd name="connsiteX32" fmla="*/ 5993892 w 10515600"/>
              <a:gd name="connsiteY32" fmla="*/ 5416094 h 5416094"/>
              <a:gd name="connsiteX33" fmla="*/ 5231511 w 10515600"/>
              <a:gd name="connsiteY33" fmla="*/ 5416094 h 5416094"/>
              <a:gd name="connsiteX34" fmla="*/ 4784598 w 10515600"/>
              <a:gd name="connsiteY34" fmla="*/ 5416094 h 5416094"/>
              <a:gd name="connsiteX35" fmla="*/ 4442841 w 10515600"/>
              <a:gd name="connsiteY35" fmla="*/ 5416094 h 5416094"/>
              <a:gd name="connsiteX36" fmla="*/ 3995928 w 10515600"/>
              <a:gd name="connsiteY36" fmla="*/ 5416094 h 5416094"/>
              <a:gd name="connsiteX37" fmla="*/ 3233547 w 10515600"/>
              <a:gd name="connsiteY37" fmla="*/ 5416094 h 5416094"/>
              <a:gd name="connsiteX38" fmla="*/ 2786634 w 10515600"/>
              <a:gd name="connsiteY38" fmla="*/ 5416094 h 5416094"/>
              <a:gd name="connsiteX39" fmla="*/ 2444877 w 10515600"/>
              <a:gd name="connsiteY39" fmla="*/ 5416094 h 5416094"/>
              <a:gd name="connsiteX40" fmla="*/ 1997964 w 10515600"/>
              <a:gd name="connsiteY40" fmla="*/ 5416094 h 5416094"/>
              <a:gd name="connsiteX41" fmla="*/ 1445895 w 10515600"/>
              <a:gd name="connsiteY41" fmla="*/ 5416094 h 5416094"/>
              <a:gd name="connsiteX42" fmla="*/ 788670 w 10515600"/>
              <a:gd name="connsiteY42" fmla="*/ 5416094 h 5416094"/>
              <a:gd name="connsiteX43" fmla="*/ 0 w 10515600"/>
              <a:gd name="connsiteY43" fmla="*/ 5416094 h 5416094"/>
              <a:gd name="connsiteX44" fmla="*/ 0 w 10515600"/>
              <a:gd name="connsiteY44" fmla="*/ 4630760 h 5416094"/>
              <a:gd name="connsiteX45" fmla="*/ 0 w 10515600"/>
              <a:gd name="connsiteY45" fmla="*/ 3953749 h 5416094"/>
              <a:gd name="connsiteX46" fmla="*/ 0 w 10515600"/>
              <a:gd name="connsiteY46" fmla="*/ 3276737 h 5416094"/>
              <a:gd name="connsiteX47" fmla="*/ 0 w 10515600"/>
              <a:gd name="connsiteY47" fmla="*/ 2599725 h 5416094"/>
              <a:gd name="connsiteX48" fmla="*/ 0 w 10515600"/>
              <a:gd name="connsiteY48" fmla="*/ 1922713 h 5416094"/>
              <a:gd name="connsiteX49" fmla="*/ 0 w 10515600"/>
              <a:gd name="connsiteY49" fmla="*/ 1299863 h 5416094"/>
              <a:gd name="connsiteX50" fmla="*/ 0 w 10515600"/>
              <a:gd name="connsiteY50" fmla="*/ 0 h 5416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10515600" h="5416094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24919" y="196329"/>
                  <a:pt x="10549062" y="488432"/>
                  <a:pt x="10515600" y="785334"/>
                </a:cubicBezTo>
                <a:cubicBezTo>
                  <a:pt x="10482138" y="1082236"/>
                  <a:pt x="10536385" y="1323726"/>
                  <a:pt x="10515600" y="1516506"/>
                </a:cubicBezTo>
                <a:cubicBezTo>
                  <a:pt x="10494815" y="1709286"/>
                  <a:pt x="10546328" y="2097632"/>
                  <a:pt x="10515600" y="2247679"/>
                </a:cubicBezTo>
                <a:cubicBezTo>
                  <a:pt x="10484872" y="2397726"/>
                  <a:pt x="10491771" y="2577292"/>
                  <a:pt x="10515600" y="2762208"/>
                </a:cubicBezTo>
                <a:cubicBezTo>
                  <a:pt x="10539429" y="2947124"/>
                  <a:pt x="10511007" y="3105736"/>
                  <a:pt x="10515600" y="3330898"/>
                </a:cubicBezTo>
                <a:cubicBezTo>
                  <a:pt x="10520194" y="3556060"/>
                  <a:pt x="10497393" y="3882611"/>
                  <a:pt x="10515600" y="4062071"/>
                </a:cubicBezTo>
                <a:cubicBezTo>
                  <a:pt x="10533807" y="4241531"/>
                  <a:pt x="10544791" y="4505155"/>
                  <a:pt x="10515600" y="4684921"/>
                </a:cubicBezTo>
                <a:cubicBezTo>
                  <a:pt x="10486410" y="4864687"/>
                  <a:pt x="10497356" y="5246484"/>
                  <a:pt x="10515600" y="5416094"/>
                </a:cubicBezTo>
                <a:cubicBezTo>
                  <a:pt x="10245623" y="5445692"/>
                  <a:pt x="10029676" y="5415505"/>
                  <a:pt x="9753219" y="5416094"/>
                </a:cubicBezTo>
                <a:cubicBezTo>
                  <a:pt x="9476762" y="5416683"/>
                  <a:pt x="9553148" y="5422760"/>
                  <a:pt x="9411462" y="5416094"/>
                </a:cubicBezTo>
                <a:cubicBezTo>
                  <a:pt x="9269776" y="5409428"/>
                  <a:pt x="8927709" y="5385012"/>
                  <a:pt x="8754237" y="5416094"/>
                </a:cubicBezTo>
                <a:cubicBezTo>
                  <a:pt x="8580766" y="5447176"/>
                  <a:pt x="8413264" y="5410024"/>
                  <a:pt x="8307324" y="5416094"/>
                </a:cubicBezTo>
                <a:cubicBezTo>
                  <a:pt x="8201384" y="5422164"/>
                  <a:pt x="7912690" y="5421686"/>
                  <a:pt x="7544943" y="5416094"/>
                </a:cubicBezTo>
                <a:cubicBezTo>
                  <a:pt x="7177196" y="5410502"/>
                  <a:pt x="7304235" y="5418502"/>
                  <a:pt x="7098030" y="5416094"/>
                </a:cubicBezTo>
                <a:cubicBezTo>
                  <a:pt x="6891825" y="5413686"/>
                  <a:pt x="6541479" y="5434609"/>
                  <a:pt x="6335649" y="5416094"/>
                </a:cubicBezTo>
                <a:cubicBezTo>
                  <a:pt x="6129819" y="5397579"/>
                  <a:pt x="6106541" y="5402791"/>
                  <a:pt x="5993892" y="5416094"/>
                </a:cubicBezTo>
                <a:cubicBezTo>
                  <a:pt x="5881243" y="5429397"/>
                  <a:pt x="5545248" y="5437743"/>
                  <a:pt x="5231511" y="5416094"/>
                </a:cubicBezTo>
                <a:cubicBezTo>
                  <a:pt x="4917774" y="5394445"/>
                  <a:pt x="4963237" y="5426599"/>
                  <a:pt x="4784598" y="5416094"/>
                </a:cubicBezTo>
                <a:cubicBezTo>
                  <a:pt x="4605959" y="5405589"/>
                  <a:pt x="4605904" y="5406658"/>
                  <a:pt x="4442841" y="5416094"/>
                </a:cubicBezTo>
                <a:cubicBezTo>
                  <a:pt x="4279778" y="5425530"/>
                  <a:pt x="4177180" y="5426138"/>
                  <a:pt x="3995928" y="5416094"/>
                </a:cubicBezTo>
                <a:cubicBezTo>
                  <a:pt x="3814676" y="5406050"/>
                  <a:pt x="3516440" y="5429234"/>
                  <a:pt x="3233547" y="5416094"/>
                </a:cubicBezTo>
                <a:cubicBezTo>
                  <a:pt x="2950654" y="5402954"/>
                  <a:pt x="2884354" y="5436103"/>
                  <a:pt x="2786634" y="5416094"/>
                </a:cubicBezTo>
                <a:cubicBezTo>
                  <a:pt x="2688914" y="5396085"/>
                  <a:pt x="2522958" y="5423232"/>
                  <a:pt x="2444877" y="5416094"/>
                </a:cubicBezTo>
                <a:cubicBezTo>
                  <a:pt x="2366796" y="5408956"/>
                  <a:pt x="2104768" y="5395479"/>
                  <a:pt x="1997964" y="5416094"/>
                </a:cubicBezTo>
                <a:cubicBezTo>
                  <a:pt x="1891160" y="5436709"/>
                  <a:pt x="1573016" y="5412376"/>
                  <a:pt x="1445895" y="5416094"/>
                </a:cubicBezTo>
                <a:cubicBezTo>
                  <a:pt x="1318774" y="5419812"/>
                  <a:pt x="986443" y="5400529"/>
                  <a:pt x="788670" y="5416094"/>
                </a:cubicBezTo>
                <a:cubicBezTo>
                  <a:pt x="590897" y="5431659"/>
                  <a:pt x="363709" y="5381266"/>
                  <a:pt x="0" y="5416094"/>
                </a:cubicBezTo>
                <a:cubicBezTo>
                  <a:pt x="-22973" y="5218643"/>
                  <a:pt x="-26699" y="5010779"/>
                  <a:pt x="0" y="4630760"/>
                </a:cubicBezTo>
                <a:cubicBezTo>
                  <a:pt x="26699" y="4250741"/>
                  <a:pt x="-15389" y="4196664"/>
                  <a:pt x="0" y="3953749"/>
                </a:cubicBezTo>
                <a:cubicBezTo>
                  <a:pt x="15389" y="3710834"/>
                  <a:pt x="468" y="3611311"/>
                  <a:pt x="0" y="3276737"/>
                </a:cubicBezTo>
                <a:cubicBezTo>
                  <a:pt x="-468" y="2942163"/>
                  <a:pt x="15360" y="2781998"/>
                  <a:pt x="0" y="2599725"/>
                </a:cubicBezTo>
                <a:cubicBezTo>
                  <a:pt x="-15360" y="2417452"/>
                  <a:pt x="14816" y="2100232"/>
                  <a:pt x="0" y="1922713"/>
                </a:cubicBezTo>
                <a:cubicBezTo>
                  <a:pt x="-14816" y="1745194"/>
                  <a:pt x="-24648" y="1604167"/>
                  <a:pt x="0" y="1299863"/>
                </a:cubicBezTo>
                <a:cubicBezTo>
                  <a:pt x="24648" y="995559"/>
                  <a:pt x="2182" y="279525"/>
                  <a:pt x="0" y="0"/>
                </a:cubicBezTo>
                <a:close/>
              </a:path>
            </a:pathLst>
          </a:custGeom>
          <a:noFill/>
          <a:ln w="47625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sketchy line">
            <a:extLst>
              <a:ext uri="{FF2B5EF4-FFF2-40B4-BE49-F238E27FC236}">
                <a16:creationId xmlns:a16="http://schemas.microsoft.com/office/drawing/2014/main" id="{4E87FCFB-2CCE-460D-B3DD-557C8BD1B9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4194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563791 w 4243589"/>
              <a:gd name="connsiteY1" fmla="*/ 0 h 18288"/>
              <a:gd name="connsiteX2" fmla="*/ 1042710 w 4243589"/>
              <a:gd name="connsiteY2" fmla="*/ 0 h 18288"/>
              <a:gd name="connsiteX3" fmla="*/ 1564066 w 4243589"/>
              <a:gd name="connsiteY3" fmla="*/ 0 h 18288"/>
              <a:gd name="connsiteX4" fmla="*/ 2212729 w 4243589"/>
              <a:gd name="connsiteY4" fmla="*/ 0 h 18288"/>
              <a:gd name="connsiteX5" fmla="*/ 2776520 w 4243589"/>
              <a:gd name="connsiteY5" fmla="*/ 0 h 18288"/>
              <a:gd name="connsiteX6" fmla="*/ 3297875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637362 w 4243589"/>
              <a:gd name="connsiteY9" fmla="*/ 18288 h 18288"/>
              <a:gd name="connsiteX10" fmla="*/ 3116007 w 4243589"/>
              <a:gd name="connsiteY10" fmla="*/ 18288 h 18288"/>
              <a:gd name="connsiteX11" fmla="*/ 2424908 w 4243589"/>
              <a:gd name="connsiteY11" fmla="*/ 18288 h 18288"/>
              <a:gd name="connsiteX12" fmla="*/ 1861117 w 4243589"/>
              <a:gd name="connsiteY12" fmla="*/ 18288 h 18288"/>
              <a:gd name="connsiteX13" fmla="*/ 1382198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3987" y="7429"/>
                  <a:pt x="4243569" y="10822"/>
                  <a:pt x="4243589" y="18288"/>
                </a:cubicBezTo>
                <a:cubicBezTo>
                  <a:pt x="4112949" y="-2855"/>
                  <a:pt x="3928037" y="1831"/>
                  <a:pt x="3637362" y="18288"/>
                </a:cubicBezTo>
                <a:cubicBezTo>
                  <a:pt x="3346687" y="34745"/>
                  <a:pt x="3254446" y="26669"/>
                  <a:pt x="3116007" y="18288"/>
                </a:cubicBezTo>
                <a:cubicBezTo>
                  <a:pt x="2977569" y="9907"/>
                  <a:pt x="2620228" y="28873"/>
                  <a:pt x="2424908" y="18288"/>
                </a:cubicBezTo>
                <a:cubicBezTo>
                  <a:pt x="2229588" y="7703"/>
                  <a:pt x="2088287" y="-3854"/>
                  <a:pt x="1861117" y="18288"/>
                </a:cubicBezTo>
                <a:cubicBezTo>
                  <a:pt x="1633947" y="40430"/>
                  <a:pt x="1502447" y="-871"/>
                  <a:pt x="1382198" y="18288"/>
                </a:cubicBezTo>
                <a:cubicBezTo>
                  <a:pt x="1261949" y="37447"/>
                  <a:pt x="1045440" y="28353"/>
                  <a:pt x="733535" y="18288"/>
                </a:cubicBezTo>
                <a:cubicBezTo>
                  <a:pt x="421630" y="8223"/>
                  <a:pt x="341257" y="-18359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2703" y="5429"/>
                  <a:pt x="4244410" y="14046"/>
                  <a:pt x="4243589" y="18288"/>
                </a:cubicBezTo>
                <a:cubicBezTo>
                  <a:pt x="4130424" y="-1240"/>
                  <a:pt x="3932803" y="42249"/>
                  <a:pt x="3722234" y="18288"/>
                </a:cubicBezTo>
                <a:cubicBezTo>
                  <a:pt x="3511665" y="-5673"/>
                  <a:pt x="3269903" y="45994"/>
                  <a:pt x="3116007" y="18288"/>
                </a:cubicBezTo>
                <a:cubicBezTo>
                  <a:pt x="2962111" y="-9418"/>
                  <a:pt x="2744280" y="23224"/>
                  <a:pt x="2509780" y="18288"/>
                </a:cubicBezTo>
                <a:cubicBezTo>
                  <a:pt x="2275280" y="13352"/>
                  <a:pt x="2066059" y="43664"/>
                  <a:pt x="1945989" y="18288"/>
                </a:cubicBezTo>
                <a:cubicBezTo>
                  <a:pt x="1825919" y="-7088"/>
                  <a:pt x="1407329" y="12616"/>
                  <a:pt x="1254890" y="18288"/>
                </a:cubicBezTo>
                <a:cubicBezTo>
                  <a:pt x="1102451" y="23960"/>
                  <a:pt x="837950" y="31673"/>
                  <a:pt x="563791" y="18288"/>
                </a:cubicBezTo>
                <a:cubicBezTo>
                  <a:pt x="289632" y="4903"/>
                  <a:pt x="132768" y="710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1275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38F59A4-4431-460D-8E49-6E65C189A5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A919B9C-5C01-47E4-B2F2-45F589208A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85A82CE-D835-4542-BE8D-62A8F5A943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63D7EF0-3AC8-4029-B55D-EBDD733D39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4">
                <a:lumMod val="75000"/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80AF011-3978-6B16-4384-DF0E32E58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292" y="365125"/>
            <a:ext cx="11555390" cy="1345355"/>
          </a:xfrm>
        </p:spPr>
        <p:txBody>
          <a:bodyPr>
            <a:normAutofit/>
          </a:bodyPr>
          <a:lstStyle/>
          <a:p>
            <a:pPr algn="ctr"/>
            <a:r>
              <a:rPr lang="en-US" sz="4000"/>
              <a:t>Bonus Recommendation &amp; Next Steps</a:t>
            </a:r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C0DC12D-28B4-04AE-6DDA-DA4F516E1FC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36398955"/>
              </p:ext>
            </p:extLst>
          </p:nvPr>
        </p:nvGraphicFramePr>
        <p:xfrm>
          <a:off x="547688" y="2133600"/>
          <a:ext cx="11093450" cy="41576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845378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0E1F99-B6B9-FB65-55E1-ABBDD188E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 fontScale="90000"/>
          </a:bodyPr>
          <a:lstStyle/>
          <a:p>
            <a:r>
              <a:rPr lang="en-US" sz="4200"/>
              <a:t>Sales Trends by Day of the Week</a:t>
            </a:r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357F905-66D3-6212-09ED-79E87182D8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r>
              <a:rPr lang="en-US" sz="2200"/>
              <a:t>Store 5 vs. Store 8 </a:t>
            </a:r>
            <a:endParaRPr lang="en-US"/>
          </a:p>
          <a:p>
            <a:r>
              <a:rPr lang="en-US" sz="2200"/>
              <a:t>2013-2014</a:t>
            </a:r>
          </a:p>
          <a:p>
            <a:r>
              <a:rPr lang="en-US" sz="2200"/>
              <a:t>Sunday to Saturday</a:t>
            </a:r>
          </a:p>
          <a:p>
            <a:endParaRPr lang="en-US" sz="2200"/>
          </a:p>
        </p:txBody>
      </p:sp>
      <p:pic>
        <p:nvPicPr>
          <p:cNvPr id="4" name="Content Placeholder 3" descr="A calendar with writing on it&#10;&#10;AI-generated content may be incorrect.">
            <a:extLst>
              <a:ext uri="{FF2B5EF4-FFF2-40B4-BE49-F238E27FC236}">
                <a16:creationId xmlns:a16="http://schemas.microsoft.com/office/drawing/2014/main" id="{DB6E5657-F7E3-788B-6792-2739E48479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1487329"/>
            <a:ext cx="6903720" cy="3883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1572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623A7A-3823-76D3-E138-8F517FCD77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Trends by Day of Week</a:t>
            </a:r>
          </a:p>
        </p:txBody>
      </p:sp>
      <p:pic>
        <p:nvPicPr>
          <p:cNvPr id="5" name="Content Placeholder 4" descr="A graph of blue and orange bars&#10;&#10;AI-generated content may be incorrect.">
            <a:extLst>
              <a:ext uri="{FF2B5EF4-FFF2-40B4-BE49-F238E27FC236}">
                <a16:creationId xmlns:a16="http://schemas.microsoft.com/office/drawing/2014/main" id="{4701513C-F319-3A35-A062-5D5B705570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25838" y="364206"/>
            <a:ext cx="6688478" cy="6360694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EB160E-3334-18BC-1C75-B709E17F7E6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pPr marL="285750" indent="-285750">
              <a:buFont typeface="Calibri" panose="020B0604020202020204" pitchFamily="34" charset="0"/>
              <a:buChar char="-"/>
            </a:pPr>
            <a:endParaRPr lang="en-US"/>
          </a:p>
          <a:p>
            <a:pPr marL="285750" indent="-285750">
              <a:buFont typeface="Calibri" panose="020B0604020202020204" pitchFamily="34" charset="0"/>
              <a:buChar char="-"/>
            </a:pPr>
            <a:r>
              <a:rPr lang="en-US"/>
              <a:t>The weekend is when most of the sales for both stores occur.</a:t>
            </a:r>
          </a:p>
          <a:p>
            <a:pPr marL="285750" indent="-285750">
              <a:buFont typeface="Calibri" panose="020B0604020202020204" pitchFamily="34" charset="0"/>
              <a:buChar char="-"/>
            </a:pPr>
            <a:endParaRPr lang="en-US"/>
          </a:p>
          <a:p>
            <a:pPr marL="285750" indent="-285750">
              <a:buFont typeface="Calibri" panose="020B0604020202020204" pitchFamily="34" charset="0"/>
              <a:buChar char="-"/>
            </a:pPr>
            <a:r>
              <a:rPr lang="en-US"/>
              <a:t>Store 5 highest % of Sales = Friday</a:t>
            </a:r>
          </a:p>
          <a:p>
            <a:pPr marL="285750" indent="-285750">
              <a:buFont typeface="Calibri" panose="020B0604020202020204" pitchFamily="34" charset="0"/>
              <a:buChar char="-"/>
            </a:pPr>
            <a:r>
              <a:rPr lang="en-US"/>
              <a:t>Store 8 highest % of Sales = Saturday</a:t>
            </a:r>
          </a:p>
          <a:p>
            <a:pPr marL="285750" indent="-285750">
              <a:buFont typeface="Calibri" panose="020B0604020202020204" pitchFamily="34" charset="0"/>
              <a:buChar char="-"/>
            </a:pPr>
            <a:endParaRPr lang="en-US"/>
          </a:p>
          <a:p>
            <a:pPr marL="285750" indent="-285750">
              <a:buFont typeface="Calibri" panose="020B0604020202020204" pitchFamily="34" charset="0"/>
              <a:buChar char="-"/>
            </a:pPr>
            <a:r>
              <a:rPr lang="en-US"/>
              <a:t>Store 5 lowest % of Sales = Monday</a:t>
            </a:r>
          </a:p>
          <a:p>
            <a:pPr marL="285750" indent="-285750">
              <a:buFont typeface="Calibri" panose="020B0604020202020204" pitchFamily="34" charset="0"/>
              <a:buChar char="-"/>
            </a:pPr>
            <a:r>
              <a:rPr lang="en-US"/>
              <a:t>Store 8 lowest % of Sales = Monday</a:t>
            </a:r>
          </a:p>
          <a:p>
            <a:pPr marL="285750" indent="-285750">
              <a:buFont typeface="Calibri" panose="020B0604020202020204" pitchFamily="34" charset="0"/>
              <a:buChar char="-"/>
            </a:pPr>
            <a:endParaRPr lang="en-US"/>
          </a:p>
          <a:p>
            <a:pPr marL="285750" indent="-285750">
              <a:buFont typeface="Calibri" panose="020B0604020202020204" pitchFamily="34" charset="0"/>
              <a:buChar char="-"/>
            </a:pPr>
            <a:r>
              <a:rPr lang="en-US"/>
              <a:t>Scientific Conclusion: No one in the world likes Mondays.</a:t>
            </a:r>
          </a:p>
          <a:p>
            <a:pPr marL="285750" indent="-285750">
              <a:buFont typeface="Calibri" panose="020B0604020202020204" pitchFamily="34" charset="0"/>
              <a:buChar char="-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9408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3D64FC-AC91-B38D-4A00-E8E0917A97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Trends by Day of Week </a:t>
            </a:r>
          </a:p>
        </p:txBody>
      </p:sp>
      <p:pic>
        <p:nvPicPr>
          <p:cNvPr id="5" name="Content Placeholder 4" descr="A graph with blue and orange bars&#10;&#10;AI-generated content may be incorrect.">
            <a:extLst>
              <a:ext uri="{FF2B5EF4-FFF2-40B4-BE49-F238E27FC236}">
                <a16:creationId xmlns:a16="http://schemas.microsoft.com/office/drawing/2014/main" id="{7D0FAD69-BC61-F591-0C2F-EF39CD929E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33788" y="43364"/>
            <a:ext cx="6352264" cy="6761747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4E50CC-94B8-3F4A-95D1-DA41F89E2D0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buFont typeface="Calibri" panose="020B0604020202020204" pitchFamily="34" charset="0"/>
              <a:buChar char="-"/>
            </a:pPr>
            <a:endParaRPr lang="en-US"/>
          </a:p>
          <a:p>
            <a:pPr marL="285750" indent="-285750">
              <a:buFont typeface="Calibri" panose="020B0604020202020204" pitchFamily="34" charset="0"/>
              <a:buChar char="-"/>
            </a:pPr>
            <a:r>
              <a:rPr lang="en-US"/>
              <a:t>Store 5 overall Sales Amount overall higher than Store 8 everyday.</a:t>
            </a:r>
          </a:p>
          <a:p>
            <a:pPr marL="285750" indent="-285750">
              <a:buFont typeface="Calibri" panose="020B0604020202020204" pitchFamily="34" charset="0"/>
              <a:buChar char="-"/>
            </a:pPr>
            <a:endParaRPr lang="en-US"/>
          </a:p>
          <a:p>
            <a:pPr marL="285750" indent="-285750">
              <a:buFont typeface="Calibri" panose="020B0604020202020204" pitchFamily="34" charset="0"/>
              <a:buChar char="-"/>
            </a:pPr>
            <a:r>
              <a:rPr lang="en-US"/>
              <a:t>While Store 8 Sales Amount increase on the weekend, Store 5 Sales Amount increase significantly more.</a:t>
            </a:r>
          </a:p>
          <a:p>
            <a:pPr marL="285750" indent="-285750">
              <a:buFont typeface="Calibri" panose="020B0604020202020204" pitchFamily="34" charset="0"/>
              <a:buChar char="-"/>
            </a:pPr>
            <a:endParaRPr lang="en-US"/>
          </a:p>
          <a:p>
            <a:pPr marL="285750" indent="-285750">
              <a:buFont typeface="Calibri" panose="020B0604020202020204" pitchFamily="34" charset="0"/>
              <a:buChar char="-"/>
            </a:pPr>
            <a:r>
              <a:rPr lang="en-US"/>
              <a:t>Based on Day of Week, Store 5 (blue) sales also fluctuate much more than Store 8 does.</a:t>
            </a:r>
          </a:p>
        </p:txBody>
      </p:sp>
    </p:spTree>
    <p:extLst>
      <p:ext uri="{BB962C8B-B14F-4D97-AF65-F5344CB8AC3E}">
        <p14:creationId xmlns:p14="http://schemas.microsoft.com/office/powerpoint/2010/main" val="1374706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BCD8BB4-EF94-B954-93A0-BE54ECDDB9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1308"/>
            <a:ext cx="12192000" cy="5035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147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0F24D38-B79E-44B4-830E-043F45D96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82C3E8-17AC-E242-45F4-2C4C18C03F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20742"/>
            <a:ext cx="10515600" cy="13255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Things to Consider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C469874-256B-45B3-A79C-7591B4BA1E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73F37A-4181-96D2-ECFF-BBE88950F8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266345"/>
            <a:ext cx="5097780" cy="3910617"/>
          </a:xfrm>
        </p:spPr>
        <p:txBody>
          <a:bodyPr vert="horz" lIns="91440" tIns="45720" rIns="91440" bIns="45720" rtlCol="0">
            <a:normAutofit/>
          </a:bodyPr>
          <a:lstStyle/>
          <a:p>
            <a:pPr lvl="4">
              <a:buFont typeface="Courier New" panose="020B0604020202020204" pitchFamily="34" charset="0"/>
              <a:buChar char="o"/>
            </a:pPr>
            <a:r>
              <a:rPr lang="en-US" sz="2200" b="1">
                <a:solidFill>
                  <a:srgbClr val="FFFFFF"/>
                </a:solidFill>
              </a:rPr>
              <a:t>Store 5</a:t>
            </a:r>
            <a:endParaRPr lang="en-US" sz="2200">
              <a:solidFill>
                <a:srgbClr val="FFFFFF"/>
              </a:solidFill>
            </a:endParaRPr>
          </a:p>
          <a:p>
            <a:r>
              <a:rPr lang="en-US" sz="2200">
                <a:solidFill>
                  <a:srgbClr val="FFFFFF"/>
                </a:solidFill>
              </a:rPr>
              <a:t>Atlanta, Georgia</a:t>
            </a:r>
          </a:p>
          <a:p>
            <a:r>
              <a:rPr lang="en-US" sz="2200">
                <a:solidFill>
                  <a:srgbClr val="FFFFFF"/>
                </a:solidFill>
              </a:rPr>
              <a:t>Single Store State</a:t>
            </a:r>
          </a:p>
          <a:p>
            <a:r>
              <a:rPr lang="en-US" sz="2200">
                <a:solidFill>
                  <a:srgbClr val="FFFFFF"/>
                </a:solidFill>
              </a:rPr>
              <a:t>Estimated population in 2013: 448,409</a:t>
            </a:r>
          </a:p>
          <a:p>
            <a:r>
              <a:rPr lang="en-US" sz="2200">
                <a:solidFill>
                  <a:srgbClr val="FFFFFF"/>
                </a:solidFill>
              </a:rPr>
              <a:t>Estimated population in 2014: 456,002</a:t>
            </a:r>
          </a:p>
          <a:p>
            <a:r>
              <a:rPr lang="en-US" sz="2200">
                <a:solidFill>
                  <a:srgbClr val="FFFFFF"/>
                </a:solidFill>
              </a:rPr>
              <a:t>Atlanta Open, PGA Tour, NASCAR, NFL, MLB, NBA, MLS, WNBA teams</a:t>
            </a:r>
          </a:p>
          <a:p>
            <a:r>
              <a:rPr lang="en-US" sz="2200">
                <a:solidFill>
                  <a:srgbClr val="FFFFFF"/>
                </a:solidFill>
              </a:rPr>
              <a:t>Universities: 26 Public, 24 Private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7BCF99-A771-2EFF-DC98-7AE538A6C4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56020" y="2266345"/>
            <a:ext cx="5097780" cy="3910618"/>
          </a:xfrm>
        </p:spPr>
        <p:txBody>
          <a:bodyPr vert="horz" lIns="91440" tIns="45720" rIns="91440" bIns="45720" rtlCol="0" anchor="t">
            <a:normAutofit/>
          </a:bodyPr>
          <a:lstStyle/>
          <a:p>
            <a:pPr lvl="4">
              <a:buFont typeface="Courier New" panose="020B0604020202020204" pitchFamily="34" charset="0"/>
              <a:buChar char="o"/>
            </a:pPr>
            <a:r>
              <a:rPr lang="en-US" sz="2400" b="1">
                <a:solidFill>
                  <a:srgbClr val="FFFFFF"/>
                </a:solidFill>
              </a:rPr>
              <a:t>Store 8</a:t>
            </a:r>
            <a:endParaRPr lang="en-US" sz="2400">
              <a:solidFill>
                <a:srgbClr val="FFFFFF"/>
              </a:solidFill>
            </a:endParaRPr>
          </a:p>
          <a:p>
            <a:r>
              <a:rPr lang="en-US" sz="2400">
                <a:solidFill>
                  <a:srgbClr val="FFFFFF"/>
                </a:solidFill>
              </a:rPr>
              <a:t>Little Rock, Arkansas</a:t>
            </a:r>
          </a:p>
          <a:p>
            <a:r>
              <a:rPr lang="en-US" sz="2400">
                <a:solidFill>
                  <a:srgbClr val="FFFFFF"/>
                </a:solidFill>
              </a:rPr>
              <a:t>Multi-Store State</a:t>
            </a:r>
          </a:p>
          <a:p>
            <a:r>
              <a:rPr lang="en-US" sz="2400">
                <a:solidFill>
                  <a:srgbClr val="FFFFFF"/>
                </a:solidFill>
              </a:rPr>
              <a:t>Estimated population in 2013: 197,369</a:t>
            </a:r>
          </a:p>
          <a:p>
            <a:r>
              <a:rPr lang="en-US" sz="2400">
                <a:solidFill>
                  <a:srgbClr val="FFFFFF"/>
                </a:solidFill>
              </a:rPr>
              <a:t>Estimated population in 2014: 197,706</a:t>
            </a:r>
          </a:p>
          <a:p>
            <a:r>
              <a:rPr lang="en-US" sz="2400">
                <a:solidFill>
                  <a:srgbClr val="FFFFFF"/>
                </a:solidFill>
              </a:rPr>
              <a:t>Universities: 10 Public, 12 Private</a:t>
            </a:r>
          </a:p>
        </p:txBody>
      </p:sp>
    </p:spTree>
    <p:extLst>
      <p:ext uri="{BB962C8B-B14F-4D97-AF65-F5344CB8AC3E}">
        <p14:creationId xmlns:p14="http://schemas.microsoft.com/office/powerpoint/2010/main" val="27314445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CFD7B8-7A12-E313-AE53-0A1050C9E2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0B81F6-7E3A-1632-5B38-D1CF5E147B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69855"/>
            <a:ext cx="12192000" cy="4518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700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9A5FEFC-2C4C-1419-3A59-7368391ED2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21158"/>
            <a:ext cx="12192000" cy="4615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4143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AFE8227-C443-417B-BA91-520EB1EF45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0DE821-05A3-F394-00D7-B3C97C0B49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3193" y="489507"/>
            <a:ext cx="3091607" cy="165548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/>
              <a:t>Implications and Recommendations</a:t>
            </a:r>
          </a:p>
        </p:txBody>
      </p:sp>
      <p:pic>
        <p:nvPicPr>
          <p:cNvPr id="5" name="Picture Placeholder 4" descr="A group of yellow and red tags with red text&#10;&#10;AI-generated content may be incorrect.">
            <a:extLst>
              <a:ext uri="{FF2B5EF4-FFF2-40B4-BE49-F238E27FC236}">
                <a16:creationId xmlns:a16="http://schemas.microsoft.com/office/drawing/2014/main" id="{16ADFD89-1298-13CA-2DA1-792DEBF16FFC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21034" r="-1" b="-1"/>
          <a:stretch>
            <a:fillRect/>
          </a:stretch>
        </p:blipFill>
        <p:spPr>
          <a:xfrm>
            <a:off x="20" y="431"/>
            <a:ext cx="8115280" cy="6408311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BDAF5A-7307-DBD8-FD4C-D9A44E3E0D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43193" y="2418408"/>
            <a:ext cx="2942813" cy="3540265"/>
          </a:xfr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/>
              <a:t>Staff and Stock heavier Friday/Saturday, </a:t>
            </a:r>
            <a:r>
              <a:rPr lang="en-US" b="1"/>
              <a:t>especially for Store 5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/>
              <a:t>Consider utilizing </a:t>
            </a:r>
            <a:r>
              <a:rPr lang="en-US" b="1"/>
              <a:t>Monday</a:t>
            </a:r>
            <a:r>
              <a:rPr lang="en-US"/>
              <a:t> for promotional events and sales.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/>
              <a:t>Avoid overstacking weekend promos​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/>
              <a:t>Reduce large sales on items during periods where they will already be in high demand​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07741FC-B544-4A6E-B831-6789D04233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6408741"/>
            <a:ext cx="12191998" cy="457202"/>
          </a:xfrm>
          <a:prstGeom prst="rect">
            <a:avLst/>
          </a:prstGeom>
          <a:gradFill>
            <a:gsLst>
              <a:gs pos="34000">
                <a:srgbClr val="000000">
                  <a:alpha val="96000"/>
                </a:srgbClr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F0BE7ED-7814-4273-B18A-F26CC038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6408742"/>
            <a:ext cx="8115300" cy="449258"/>
          </a:xfrm>
          <a:prstGeom prst="rect">
            <a:avLst/>
          </a:prstGeom>
          <a:gradFill>
            <a:gsLst>
              <a:gs pos="28000">
                <a:schemeClr val="accent1">
                  <a:lumMod val="75000"/>
                  <a:alpha val="59000"/>
                </a:schemeClr>
              </a:gs>
              <a:gs pos="100000">
                <a:srgbClr val="000000">
                  <a:alpha val="70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3371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C5278130-DFE0-457B-8698-88DF69019D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F99531B-1681-4D6E-BECB-18325B33A6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0344094-430A-400B-804B-910E696A1A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78324" y="709375"/>
            <a:ext cx="10713676" cy="54333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3C67DF-7782-4E57-AB9B-F1B4811AD8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543451" y="1248213"/>
            <a:ext cx="5413238" cy="432633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68CE40-4D49-9089-3620-43885AA03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967" y="675564"/>
            <a:ext cx="3609833" cy="5204085"/>
          </a:xfrm>
        </p:spPr>
        <p:txBody>
          <a:bodyPr>
            <a:norm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Single Store vs Multi-Store State Performance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03A5AE3-BD30-455C-842B-7626C8BEF0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11365990" y="5610"/>
            <a:ext cx="0" cy="685800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DBECAA5-1F2D-470D-875C-8F2C2CA3E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18001"/>
            <a:ext cx="12192000" cy="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1" name="Content Placeholder 2">
            <a:extLst>
              <a:ext uri="{FF2B5EF4-FFF2-40B4-BE49-F238E27FC236}">
                <a16:creationId xmlns:a16="http://schemas.microsoft.com/office/drawing/2014/main" id="{460307E3-2A48-B80F-9554-28D33AF3494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83710177"/>
              </p:ext>
            </p:extLst>
          </p:nvPr>
        </p:nvGraphicFramePr>
        <p:xfrm>
          <a:off x="4776730" y="819369"/>
          <a:ext cx="6589260" cy="52439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828978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C43F7DA-A311-36EA-E7DC-558B5CF250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88DDEAA-32F4-1851-8486-5B338457D5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B51B9B-AFCD-DB67-0D54-DBACFA95FC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7435"/>
            <a:ext cx="11210925" cy="124093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>
                <a:solidFill>
                  <a:schemeClr val="bg1"/>
                </a:solidFill>
                <a:ea typeface="+mj-lt"/>
                <a:cs typeface="+mj-lt"/>
              </a:rPr>
              <a:t>Store Front 5 and 8 Performance Analysis</a:t>
            </a:r>
            <a:endParaRPr lang="en-US">
              <a:solidFill>
                <a:schemeClr val="bg1"/>
              </a:solidFill>
            </a:endParaRPr>
          </a:p>
          <a:p>
            <a:pPr algn="ctr"/>
            <a:endParaRPr lang="en-US" sz="3200" kern="12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EFEAE32-2322-A4C7-4D83-ECEA11ECC2A2}"/>
              </a:ext>
            </a:extLst>
          </p:cNvPr>
          <p:cNvSpPr/>
          <p:nvPr/>
        </p:nvSpPr>
        <p:spPr>
          <a:xfrm>
            <a:off x="4298890" y="6369769"/>
            <a:ext cx="771223" cy="3427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6F9096-5FB1-7364-BEF2-FB8D805E71BE}"/>
              </a:ext>
            </a:extLst>
          </p:cNvPr>
          <p:cNvSpPr/>
          <p:nvPr/>
        </p:nvSpPr>
        <p:spPr>
          <a:xfrm>
            <a:off x="10485331" y="6372138"/>
            <a:ext cx="399893" cy="3998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FE040E6-AE00-F9A7-B0A1-F593CA47FE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400">
                <a:ea typeface="+mn-lt"/>
                <a:cs typeface="+mn-lt"/>
              </a:rPr>
              <a:t>Project Objective</a:t>
            </a:r>
            <a:endParaRPr lang="en-US" sz="2400"/>
          </a:p>
          <a:p>
            <a:r>
              <a:rPr lang="en-US" sz="2400">
                <a:ea typeface="+mn-lt"/>
                <a:cs typeface="+mn-lt"/>
              </a:rPr>
              <a:t>Analyze sales performance of Stores 5 and 8 for 2013–2014, compare results against targets, identify strengths and weaknesses, and recommend future strategies.</a:t>
            </a:r>
            <a:endParaRPr lang="en-US" sz="2400"/>
          </a:p>
          <a:p>
            <a:pPr marL="0" indent="0">
              <a:buNone/>
            </a:pPr>
            <a:r>
              <a:rPr lang="en-US" sz="2400">
                <a:ea typeface="+mn-lt"/>
                <a:cs typeface="+mn-lt"/>
              </a:rPr>
              <a:t>Methods</a:t>
            </a:r>
            <a:endParaRPr lang="en-US" sz="2400"/>
          </a:p>
          <a:p>
            <a:r>
              <a:rPr lang="en-US" sz="2400">
                <a:ea typeface="+mn-lt"/>
                <a:cs typeface="+mn-lt"/>
              </a:rPr>
              <a:t>Used SQL queries, Tableau dashboards, and bonus allocation formulas to explore performance and trends.</a:t>
            </a:r>
            <a:endParaRPr lang="en-US" sz="2400"/>
          </a:p>
          <a:p>
            <a:pPr marL="0" indent="0">
              <a:buNone/>
            </a:pPr>
            <a:r>
              <a:rPr lang="en-US" sz="2400">
                <a:ea typeface="+mn-lt"/>
                <a:cs typeface="+mn-lt"/>
              </a:rPr>
              <a:t>Big Picture</a:t>
            </a:r>
            <a:endParaRPr lang="en-US" sz="2400"/>
          </a:p>
          <a:p>
            <a:r>
              <a:rPr lang="en-US" sz="2400">
                <a:ea typeface="+mn-lt"/>
                <a:cs typeface="+mn-lt"/>
              </a:rPr>
              <a:t>Both stores remain profitable, but Store 8 consistently outperformed Store 5 across the two years.</a:t>
            </a:r>
            <a:endParaRPr lang="en-US" sz="2400"/>
          </a:p>
          <a:p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8052955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8E2A03-191D-B488-5D34-493080AD5E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Overall Performance For Store 5 and 8</a:t>
            </a:r>
            <a:endParaRPr lang="en-US">
              <a:ea typeface="+mj-ea"/>
              <a:cs typeface="+mj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8770010-3DBA-CA0B-BDA1-20F7F67A19CF}"/>
              </a:ext>
            </a:extLst>
          </p:cNvPr>
          <p:cNvSpPr txBox="1"/>
          <p:nvPr/>
        </p:nvSpPr>
        <p:spPr>
          <a:xfrm>
            <a:off x="4581727" y="649480"/>
            <a:ext cx="3025303" cy="5546047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Multi store = $395,487,319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Single store = $182,516,953</a:t>
            </a:r>
          </a:p>
        </p:txBody>
      </p:sp>
      <p:pic>
        <p:nvPicPr>
          <p:cNvPr id="18" name="Content Placeholder 17" descr="A green and yellow bar graph&#10;&#10;AI-generated content may be incorrect.">
            <a:extLst>
              <a:ext uri="{FF2B5EF4-FFF2-40B4-BE49-F238E27FC236}">
                <a16:creationId xmlns:a16="http://schemas.microsoft.com/office/drawing/2014/main" id="{1A2AD097-B932-8830-91F7-9203CAB65F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19565" y="176771"/>
            <a:ext cx="4776351" cy="6456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1746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087A08-64FD-7FB9-CDFF-AF14E31790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Average Sale Amount for Store 5 and 8</a:t>
            </a:r>
            <a:endParaRPr lang="en-US">
              <a:ea typeface="+mj-ea"/>
              <a:cs typeface="+mj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B52153-469C-5A59-5728-97CB2E32A115}"/>
              </a:ext>
            </a:extLst>
          </p:cNvPr>
          <p:cNvSpPr txBox="1"/>
          <p:nvPr/>
        </p:nvSpPr>
        <p:spPr>
          <a:xfrm>
            <a:off x="4581727" y="649480"/>
            <a:ext cx="3025303" cy="5546047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Multi store states average about $8,500 per sale.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Single store states average about $8959.20 per sale.</a:t>
            </a:r>
          </a:p>
        </p:txBody>
      </p:sp>
      <p:pic>
        <p:nvPicPr>
          <p:cNvPr id="7" name="Content Placeholder 6" descr="A green and yellow bar graph&#10;&#10;AI-generated content may be incorrect.">
            <a:extLst>
              <a:ext uri="{FF2B5EF4-FFF2-40B4-BE49-F238E27FC236}">
                <a16:creationId xmlns:a16="http://schemas.microsoft.com/office/drawing/2014/main" id="{532A7579-7AF2-93D5-24FC-8C09C54CE9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69877" y="500867"/>
            <a:ext cx="3912739" cy="5895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9525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50D1C5B3-B60D-4696-AE60-100D5EC8AB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184EE59-3061-456B-9FB5-98A8E0E74B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7E07B5E-9FB5-4C91-8BE4-6167EB58D0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7524947-EB09-4DD9-973B-9F75BBCD72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30C8E25-2DD1-45C6-9F04-0F0CBF6660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BC57EA3C-C239-4132-A618-5CBE9F896B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45B34A-BC29-1103-1E01-E216ECC088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143" y="456345"/>
            <a:ext cx="3179929" cy="3556097"/>
          </a:xfrm>
        </p:spPr>
        <p:txBody>
          <a:bodyPr anchor="b">
            <a:normAutofit/>
          </a:bodyPr>
          <a:lstStyle/>
          <a:p>
            <a:pPr algn="ctr"/>
            <a:r>
              <a:rPr lang="en-US" sz="4000">
                <a:solidFill>
                  <a:srgbClr val="FFFFFF"/>
                </a:solidFill>
              </a:rPr>
              <a:t>State By State Overall Examination</a:t>
            </a:r>
            <a:endParaRPr lang="en-US"/>
          </a:p>
        </p:txBody>
      </p:sp>
      <p:pic>
        <p:nvPicPr>
          <p:cNvPr id="4" name="Content Placeholder 3" descr="A green state with black text&#10;&#10;AI-generated content may be incorrect.">
            <a:extLst>
              <a:ext uri="{FF2B5EF4-FFF2-40B4-BE49-F238E27FC236}">
                <a16:creationId xmlns:a16="http://schemas.microsoft.com/office/drawing/2014/main" id="{03E15327-45B3-A81B-0DDD-AE18A43E14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4114" y="378212"/>
            <a:ext cx="2528390" cy="1950933"/>
          </a:xfrm>
          <a:prstGeom prst="rect">
            <a:avLst/>
          </a:prstGeom>
        </p:spPr>
      </p:pic>
      <p:pic>
        <p:nvPicPr>
          <p:cNvPr id="5" name="Picture 4" descr="A map of georgia with a yellow border&#10;&#10;AI-generated content may be incorrect.">
            <a:extLst>
              <a:ext uri="{FF2B5EF4-FFF2-40B4-BE49-F238E27FC236}">
                <a16:creationId xmlns:a16="http://schemas.microsoft.com/office/drawing/2014/main" id="{18BD53F2-C053-DA20-A639-5F25DA6317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6430" y="364604"/>
            <a:ext cx="2695942" cy="2000827"/>
          </a:xfrm>
          <a:prstGeom prst="rect">
            <a:avLst/>
          </a:prstGeom>
        </p:spPr>
      </p:pic>
      <p:pic>
        <p:nvPicPr>
          <p:cNvPr id="7" name="Picture 6" descr="A map of mississippi with a yellow rectangle&#10;&#10;AI-generated content may be incorrect.">
            <a:extLst>
              <a:ext uri="{FF2B5EF4-FFF2-40B4-BE49-F238E27FC236}">
                <a16:creationId xmlns:a16="http://schemas.microsoft.com/office/drawing/2014/main" id="{C678A240-ED0F-D879-86D1-EB9A48621D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4629" y="2624071"/>
            <a:ext cx="2807875" cy="1910112"/>
          </a:xfrm>
          <a:prstGeom prst="rect">
            <a:avLst/>
          </a:prstGeom>
        </p:spPr>
      </p:pic>
      <p:pic>
        <p:nvPicPr>
          <p:cNvPr id="6" name="Picture 5" descr="A map of missouri with a green outline&#10;&#10;AI-generated content may be incorrect.">
            <a:extLst>
              <a:ext uri="{FF2B5EF4-FFF2-40B4-BE49-F238E27FC236}">
                <a16:creationId xmlns:a16="http://schemas.microsoft.com/office/drawing/2014/main" id="{121FC07A-B676-EE1E-B1C9-4525FBFC9A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86430" y="2624071"/>
            <a:ext cx="2902229" cy="1946398"/>
          </a:xfrm>
          <a:prstGeom prst="rect">
            <a:avLst/>
          </a:prstGeom>
        </p:spPr>
      </p:pic>
      <p:sp>
        <p:nvSpPr>
          <p:cNvPr id="38" name="Content Placeholder 10">
            <a:extLst>
              <a:ext uri="{FF2B5EF4-FFF2-40B4-BE49-F238E27FC236}">
                <a16:creationId xmlns:a16="http://schemas.microsoft.com/office/drawing/2014/main" id="{3F5473FE-A9FB-4164-04A3-7313AF0AE3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28374" y="4665824"/>
            <a:ext cx="7404707" cy="2061424"/>
          </a:xfrm>
        </p:spPr>
        <p:txBody>
          <a:bodyPr anchor="ctr">
            <a:normAutofit fontScale="92500" lnSpcReduction="20000"/>
          </a:bodyPr>
          <a:lstStyle/>
          <a:p>
            <a:r>
              <a:rPr lang="en-US" sz="2000"/>
              <a:t>Arkansas: average sales amount = $8620 and total sales = $186.5M.</a:t>
            </a:r>
          </a:p>
          <a:p>
            <a:r>
              <a:rPr lang="en-US" sz="2000"/>
              <a:t>Georgia: average sales amount = $8825 and total sales = $60.6M.</a:t>
            </a:r>
          </a:p>
          <a:p>
            <a:r>
              <a:rPr lang="en-US" sz="2000"/>
              <a:t>Mississippi: average sales amount = $9026 and total sales = $121.9M.</a:t>
            </a:r>
          </a:p>
          <a:p>
            <a:r>
              <a:rPr lang="en-US" sz="2000"/>
              <a:t>Missouri: average sales amount = $8396 and total sales = $208.10M.</a:t>
            </a:r>
          </a:p>
        </p:txBody>
      </p:sp>
    </p:spTree>
    <p:extLst>
      <p:ext uri="{BB962C8B-B14F-4D97-AF65-F5344CB8AC3E}">
        <p14:creationId xmlns:p14="http://schemas.microsoft.com/office/powerpoint/2010/main" val="29102269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A287BD0-364B-E939-004E-98FE9F438D03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9092" r="9085" b="-7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50AB553-2A96-4A92-96F2-93548E096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">
                <a:schemeClr val="bg2">
                  <a:alpha val="68000"/>
                </a:schemeClr>
              </a:gs>
              <a:gs pos="85000">
                <a:schemeClr val="bg2">
                  <a:alpha val="97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391064-EE4A-D219-81D3-62F283E54C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/>
              <a:t>Key Findings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BB7E8B8-E1A3-95F3-CF42-51E9F657C76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63219957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898369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58A14AF-9FB5-4CC7-BA35-E8E85D3E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BE2A46-DFA2-8C63-0FBA-1E59F6E85B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662" y="386930"/>
            <a:ext cx="10066122" cy="1298448"/>
          </a:xfrm>
        </p:spPr>
        <p:txBody>
          <a:bodyPr anchor="b">
            <a:normAutofit/>
          </a:bodyPr>
          <a:lstStyle/>
          <a:p>
            <a:pPr algn="ctr"/>
            <a:r>
              <a:rPr lang="en-US" sz="4100"/>
              <a:t>What Can We Learn From Having Single-Store VS Multi-Store?</a:t>
            </a:r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A9A4357-BD1D-4622-A4FE-766E6AB8D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2" y="1998845"/>
            <a:ext cx="11454595" cy="78169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267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9A428A-1462-4CFD-0177-E8137F30B5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661" y="2540132"/>
            <a:ext cx="4530898" cy="393633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/>
              <a:t>Multi-stores states can generate high sales total without hurting the average sales performance.</a:t>
            </a:r>
          </a:p>
          <a:p>
            <a:r>
              <a:rPr lang="en-US" sz="2000"/>
              <a:t>More locations = more sales.</a:t>
            </a:r>
          </a:p>
          <a:p>
            <a:r>
              <a:rPr lang="en-US" sz="2000"/>
              <a:t>Single-store states are candidates for possible expansion.</a:t>
            </a:r>
          </a:p>
          <a:p>
            <a:r>
              <a:rPr lang="en-US" sz="2000"/>
              <a:t>Adding locations to these single-store states can expose new revenues while maintaining strong average sales amount.</a:t>
            </a:r>
          </a:p>
          <a:p>
            <a:endParaRPr lang="en-US" sz="2000"/>
          </a:p>
        </p:txBody>
      </p:sp>
      <p:pic>
        <p:nvPicPr>
          <p:cNvPr id="6" name="Picture 5" descr="A group of people in a clothing store">
            <a:extLst>
              <a:ext uri="{FF2B5EF4-FFF2-40B4-BE49-F238E27FC236}">
                <a16:creationId xmlns:a16="http://schemas.microsoft.com/office/drawing/2014/main" id="{3BA09BF2-30F0-2EA2-1B86-C9101AB6E8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1532" y="2622472"/>
            <a:ext cx="5150277" cy="3437809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E6995CE5-F890-4ABA-82A2-26507CE8D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28040" y="2313027"/>
            <a:ext cx="781700" cy="15238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4525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58A14AF-9FB5-4CC7-BA35-E8E85D3E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1FA516-EF69-279D-783F-8D1C459E45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662" y="386930"/>
            <a:ext cx="10066122" cy="1298448"/>
          </a:xfrm>
        </p:spPr>
        <p:txBody>
          <a:bodyPr anchor="b">
            <a:normAutofit/>
          </a:bodyPr>
          <a:lstStyle/>
          <a:p>
            <a:pPr algn="ctr"/>
            <a:r>
              <a:rPr lang="en-US" sz="4800"/>
              <a:t>Location Strategy Recommendations</a:t>
            </a:r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A9A4357-BD1D-4622-A4FE-766E6AB8D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2" y="1998845"/>
            <a:ext cx="11454595" cy="78169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267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B58589-8E0A-5531-E0EE-20EA3CC358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7817" y="2599509"/>
            <a:ext cx="5213729" cy="3639450"/>
          </a:xfrm>
        </p:spPr>
        <p:txBody>
          <a:bodyPr vert="horz" lIns="91440" tIns="45720" rIns="91440" bIns="45720" rtlCol="0" anchor="ctr">
            <a:normAutofit fontScale="92500" lnSpcReduction="10000"/>
          </a:bodyPr>
          <a:lstStyle/>
          <a:p>
            <a:r>
              <a:rPr lang="en-US" sz="2000"/>
              <a:t>Multi-stores states can hold steady for now.</a:t>
            </a:r>
            <a:endParaRPr lang="en-US"/>
          </a:p>
          <a:p>
            <a:r>
              <a:rPr lang="en-US" sz="2000"/>
              <a:t>Refine product mix.</a:t>
            </a:r>
          </a:p>
          <a:p>
            <a:r>
              <a:rPr lang="en-US" sz="2000"/>
              <a:t>Enhance customer experience and satisfaction.</a:t>
            </a:r>
          </a:p>
          <a:p>
            <a:r>
              <a:rPr lang="en-US" sz="2000"/>
              <a:t>Consolidate underperforming locations if necessary.</a:t>
            </a:r>
          </a:p>
          <a:p>
            <a:r>
              <a:rPr lang="en-US" sz="2000"/>
              <a:t>Adding more focus on the single-store states toward higher potential earnings for total sale revenues.</a:t>
            </a:r>
          </a:p>
          <a:p>
            <a:r>
              <a:rPr lang="en-US" sz="2000"/>
              <a:t>Most importantly, pair store expansions with high-value markets for the purpose of maximizing overall performance.</a:t>
            </a:r>
          </a:p>
        </p:txBody>
      </p:sp>
      <p:pic>
        <p:nvPicPr>
          <p:cNvPr id="4" name="Picture 3" descr="A person holding a sign behind a glass door&#10;&#10;AI-generated content may be incorrect.">
            <a:extLst>
              <a:ext uri="{FF2B5EF4-FFF2-40B4-BE49-F238E27FC236}">
                <a16:creationId xmlns:a16="http://schemas.microsoft.com/office/drawing/2014/main" id="{F07D728E-F617-B0FF-9407-08BD701096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1532" y="2596721"/>
            <a:ext cx="5150277" cy="3489312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6995CE5-F890-4ABA-82A2-26507CE8D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28040" y="2313027"/>
            <a:ext cx="781700" cy="15238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4475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7B1AB9FE-36F5-4FD1-9850-DB5C5AD48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 typewriter with a text&#10;&#10;AI-generated content may be incorrect.">
            <a:extLst>
              <a:ext uri="{FF2B5EF4-FFF2-40B4-BE49-F238E27FC236}">
                <a16:creationId xmlns:a16="http://schemas.microsoft.com/office/drawing/2014/main" id="{8BB22874-33D8-DA7D-E6AB-53E227D282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11499" b="20832"/>
          <a:stretch>
            <a:fillRect/>
          </a:stretch>
        </p:blipFill>
        <p:spPr>
          <a:xfrm>
            <a:off x="20" y="10"/>
            <a:ext cx="12191979" cy="5486390"/>
          </a:xfrm>
          <a:prstGeom prst="rect">
            <a:avLst/>
          </a:prstGeom>
          <a:effectLst>
            <a:outerShdw blurRad="596900" dist="330200" dir="8820000" sx="87000" sy="87000" algn="ctr" rotWithShape="0">
              <a:srgbClr val="000000">
                <a:alpha val="29000"/>
              </a:srgbClr>
            </a:outerShdw>
          </a:effectLst>
        </p:spPr>
      </p:pic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F489C2E0-4895-4B72-85EA-7EE9FAFFDC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486402"/>
            <a:ext cx="12192000" cy="1371598"/>
          </a:xfrm>
          <a:prstGeom prst="rect">
            <a:avLst/>
          </a:prstGeom>
          <a:ln>
            <a:noFill/>
          </a:ln>
          <a:effectLst>
            <a:outerShdw blurRad="254000" dist="114300" dir="20340000" sx="89000" sy="89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489E1E-5C84-4BE8-7A2D-8D125A54E6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57" y="5746071"/>
            <a:ext cx="12145390" cy="85226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100"/>
              <a:t>Thank you for listening to our presentation!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8980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28C4B-7B12-5CA2-C525-9BF7F3B87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1CFC7D-29AC-BAD4-E8D2-EB6CC31758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+mn-lt"/>
                <a:cs typeface="+mn-lt"/>
                <a:hlinkClick r:id="rId2"/>
              </a:rPr>
              <a:t>https://www2.census.gov/programs-surveys/popest/tables/2010-2014/cities/totals/PEPANNRSIP.pdf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1423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0E64EF1-CA03-115D-3C5C-C0ED4A0414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9DAB928-647A-4AAF-20C1-DAC574804A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B881744-25DE-9FD5-3396-64416B343D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236F6E5-B5AC-720F-0D92-7AF69F216E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39A780D-C8AB-CC11-E9DC-F1D226803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475E8A1-4239-7E28-A3CF-2A8DCAED51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32ACAEE-9A1F-5AA2-0FDC-1578E42E4D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2ED7D85-B8DA-6621-26D0-792E7A0FF0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C839B6-4B94-E845-6A10-6E7523942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-322144"/>
            <a:ext cx="3201366" cy="4613841"/>
          </a:xfrm>
        </p:spPr>
        <p:txBody>
          <a:bodyPr anchor="b">
            <a:normAutofit/>
          </a:bodyPr>
          <a:lstStyle/>
          <a:p>
            <a:pPr algn="ctr"/>
            <a:r>
              <a:rPr lang="en-US" sz="3100">
                <a:solidFill>
                  <a:srgbClr val="FFFFFF"/>
                </a:solidFill>
              </a:rPr>
              <a:t>Store 5</a:t>
            </a:r>
            <a:br>
              <a:rPr lang="en-US" sz="3100">
                <a:solidFill>
                  <a:srgbClr val="FFFFFF"/>
                </a:solidFill>
              </a:rPr>
            </a:br>
            <a:r>
              <a:rPr lang="en-US" sz="3100">
                <a:solidFill>
                  <a:srgbClr val="FFFFFF"/>
                </a:solidFill>
              </a:rPr>
              <a:t>Performance Summary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6E0C1D-4FC9-3E51-5A7F-9635243312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36150" y="649480"/>
            <a:ext cx="7651373" cy="494062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1600" b="1">
                <a:latin typeface="Arial"/>
                <a:cs typeface="Arial"/>
              </a:rPr>
              <a:t>Performance of Store 5 Summary:</a:t>
            </a:r>
          </a:p>
          <a:p>
            <a:r>
              <a:rPr lang="en-US" sz="1600">
                <a:latin typeface="Arial"/>
                <a:cs typeface="Arial"/>
              </a:rPr>
              <a:t>2013: ~$76M sales → beat target by ~$3.6M</a:t>
            </a:r>
            <a:endParaRPr lang="en-US" sz="1700" b="1">
              <a:latin typeface="Aptos"/>
              <a:cs typeface="Arial"/>
            </a:endParaRPr>
          </a:p>
          <a:p>
            <a:r>
              <a:rPr lang="en-US" sz="1600">
                <a:latin typeface="Arial"/>
                <a:cs typeface="Arial"/>
              </a:rPr>
              <a:t>2014: ~$68.7M sales → fell short by ~$13M</a:t>
            </a:r>
            <a:endParaRPr lang="en-US"/>
          </a:p>
          <a:p>
            <a:r>
              <a:rPr lang="en-US" sz="1600">
                <a:latin typeface="Arial"/>
                <a:cs typeface="Arial"/>
              </a:rPr>
              <a:t>Revenue still strong but trending downward</a:t>
            </a:r>
            <a:endParaRPr lang="en-US"/>
          </a:p>
          <a:p>
            <a:r>
              <a:rPr lang="en-US" sz="1600">
                <a:latin typeface="Arial"/>
                <a:cs typeface="Arial"/>
              </a:rPr>
              <a:t>Store 5 remains profitable, but missing growth expectations</a:t>
            </a:r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8282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921599C-C94C-CD71-5B10-B6058C71AC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09526-BAD3-F279-E043-1CFF96DF2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693" y="741391"/>
            <a:ext cx="4597747" cy="1616203"/>
          </a:xfrm>
        </p:spPr>
        <p:txBody>
          <a:bodyPr anchor="b">
            <a:normAutofit/>
          </a:bodyPr>
          <a:lstStyle/>
          <a:p>
            <a:r>
              <a:rPr lang="en-US" sz="3200"/>
              <a:t>Store 5</a:t>
            </a:r>
            <a:br>
              <a:rPr lang="en-US" sz="3200"/>
            </a:br>
            <a:r>
              <a:rPr lang="en-US" sz="3200"/>
              <a:t>Strengths &amp; Weaknesses 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593B35-A124-9231-A70D-4FEE530EAA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6693" y="2533476"/>
            <a:ext cx="4597746" cy="344783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000" b="1">
                <a:ea typeface="+mn-lt"/>
                <a:cs typeface="+mn-lt"/>
              </a:rPr>
              <a:t>Strengths:</a:t>
            </a:r>
            <a:endParaRPr lang="en-US" sz="2000">
              <a:ea typeface="+mn-lt"/>
              <a:cs typeface="+mn-lt"/>
            </a:endParaRPr>
          </a:p>
          <a:p>
            <a:pPr>
              <a:buFont typeface="Arial"/>
            </a:pPr>
            <a:r>
              <a:rPr lang="en-US" sz="2000">
                <a:ea typeface="+mn-lt"/>
                <a:cs typeface="+mn-lt"/>
              </a:rPr>
              <a:t>Profitable overall in both years</a:t>
            </a:r>
            <a:endParaRPr lang="en-US" sz="2000"/>
          </a:p>
          <a:p>
            <a:pPr>
              <a:buFont typeface="Arial"/>
            </a:pPr>
            <a:r>
              <a:rPr lang="en-US" sz="2000">
                <a:ea typeface="+mn-lt"/>
                <a:cs typeface="+mn-lt"/>
              </a:rPr>
              <a:t>Strong performance in 2013</a:t>
            </a:r>
          </a:p>
          <a:p>
            <a:pPr marL="0" indent="0">
              <a:buNone/>
            </a:pPr>
            <a:r>
              <a:rPr lang="en-US" sz="2000" b="1">
                <a:ea typeface="+mn-lt"/>
                <a:cs typeface="+mn-lt"/>
              </a:rPr>
              <a:t>Weaknesses:</a:t>
            </a:r>
          </a:p>
          <a:p>
            <a:pPr>
              <a:buFont typeface="Arial"/>
            </a:pPr>
            <a:r>
              <a:rPr lang="en-US" sz="2000">
                <a:ea typeface="+mn-lt"/>
                <a:cs typeface="+mn-lt"/>
              </a:rPr>
              <a:t>Sharp drop in 2014 performance</a:t>
            </a:r>
            <a:endParaRPr lang="en-US" sz="2000"/>
          </a:p>
          <a:p>
            <a:pPr>
              <a:buFont typeface="Arial"/>
            </a:pPr>
            <a:r>
              <a:rPr lang="en-US" sz="2000">
                <a:ea typeface="+mn-lt"/>
                <a:cs typeface="+mn-lt"/>
              </a:rPr>
              <a:t>Target missed significantly</a:t>
            </a:r>
            <a:endParaRPr lang="en-US" sz="2000"/>
          </a:p>
          <a:p>
            <a:pPr>
              <a:buFont typeface="Arial"/>
            </a:pPr>
            <a:r>
              <a:rPr lang="en-US" sz="2000">
                <a:ea typeface="+mn-lt"/>
                <a:cs typeface="+mn-lt"/>
              </a:rPr>
              <a:t>Sales trend suggests risk if not corrected</a:t>
            </a:r>
            <a:endParaRPr lang="en-US" sz="2000"/>
          </a:p>
          <a:p>
            <a:pPr marL="0" indent="0">
              <a:buFont typeface="Arial"/>
            </a:pPr>
            <a:endParaRPr lang="en-US" sz="2000"/>
          </a:p>
        </p:txBody>
      </p:sp>
      <p:pic>
        <p:nvPicPr>
          <p:cNvPr id="4" name="Picture 3" descr="A graph with numbers and a bar&#10;&#10;AI-generated content may be incorrect.">
            <a:extLst>
              <a:ext uri="{FF2B5EF4-FFF2-40B4-BE49-F238E27FC236}">
                <a16:creationId xmlns:a16="http://schemas.microsoft.com/office/drawing/2014/main" id="{DA58BEBC-9760-5091-A917-6A0550D225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1" y="1031126"/>
            <a:ext cx="5319062" cy="4720666"/>
          </a:xfrm>
          <a:prstGeom prst="rect">
            <a:avLst/>
          </a:prstGeom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1FD67D68-9B83-C338-8342-3348D8F223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6737718"/>
            <a:ext cx="12207200" cy="123363"/>
            <a:chOff x="-5025" y="6737718"/>
            <a:chExt cx="12207200" cy="123363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1E397F34-6B84-0D3B-0F29-B1D134B3B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9BD98075-BFC1-BE9C-7FB7-23FE55E433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055030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998930-4891-1345-B8F1-E9BF33A2E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Susan and Noushin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376C55-DECB-ACC2-AF98-34758ABCD8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algn="just"/>
            <a:r>
              <a:rPr lang="en-US" sz="1200">
                <a:ea typeface="+mn-lt"/>
                <a:cs typeface="+mn-lt"/>
              </a:rPr>
              <a:t>Give an overall assessment of Stores number 5 and 8’s sales.</a:t>
            </a:r>
            <a:endParaRPr lang="en-US"/>
          </a:p>
          <a:p>
            <a:pPr lvl="1" algn="just"/>
            <a:r>
              <a:rPr lang="en-US" sz="1200">
                <a:ea typeface="+mn-lt"/>
                <a:cs typeface="+mn-lt"/>
              </a:rPr>
              <a:t>How are they performing compared to target? Will they meet their 2014 target?</a:t>
            </a:r>
            <a:endParaRPr lang="en-US"/>
          </a:p>
          <a:p>
            <a:pPr lvl="1" algn="just"/>
            <a:r>
              <a:rPr lang="en-US" sz="1200">
                <a:ea typeface="+mn-lt"/>
                <a:cs typeface="+mn-lt"/>
              </a:rPr>
              <a:t>Should either store be closed? Why or why not?</a:t>
            </a:r>
            <a:endParaRPr lang="en-US"/>
          </a:p>
          <a:p>
            <a:pPr lvl="1" algn="just"/>
            <a:r>
              <a:rPr lang="en-US" sz="1200">
                <a:ea typeface="+mn-lt"/>
                <a:cs typeface="+mn-lt"/>
              </a:rPr>
              <a:t>What should be done in the next year to maximize store profits?</a:t>
            </a:r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4221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C3A321-9AD7-9A83-0302-A067521F42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646231"/>
            <a:ext cx="3201366" cy="3387497"/>
          </a:xfrm>
        </p:spPr>
        <p:txBody>
          <a:bodyPr anchor="b">
            <a:normAutofit/>
          </a:bodyPr>
          <a:lstStyle/>
          <a:p>
            <a:pPr algn="ctr"/>
            <a:r>
              <a:rPr lang="en-US" sz="3100">
                <a:solidFill>
                  <a:srgbClr val="FFFFFF"/>
                </a:solidFill>
              </a:rPr>
              <a:t>Bonus Recommendation – Objective &amp; 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32E6B3-7AFF-5B58-EE2D-5BA50C39BB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36150" y="649480"/>
            <a:ext cx="7651373" cy="494062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700" b="1"/>
              <a:t>Objective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700"/>
              <a:t> Recommend separate bonus amounts for Store 5 &amp; Store 8 in 2013 and 2014</a:t>
            </a:r>
          </a:p>
          <a:p>
            <a:pPr lvl="2">
              <a:buFont typeface="Wingdings" panose="020B0604020202020204" pitchFamily="34" charset="0"/>
              <a:buChar char="§"/>
            </a:pPr>
            <a:r>
              <a:rPr lang="en-US" sz="1700"/>
              <a:t>Total 2013 Bonus Pool:</a:t>
            </a:r>
            <a:r>
              <a:rPr lang="en-US" sz="1700" b="1"/>
              <a:t> $500,000</a:t>
            </a:r>
          </a:p>
          <a:p>
            <a:pPr lvl="2">
              <a:buFont typeface="Wingdings" panose="020B0604020202020204" pitchFamily="34" charset="0"/>
              <a:buChar char="§"/>
            </a:pPr>
            <a:r>
              <a:rPr lang="en-US" sz="1700"/>
              <a:t>Total 2014 Bonus Pool: </a:t>
            </a:r>
            <a:r>
              <a:rPr lang="en-US" sz="1700" b="1"/>
              <a:t>$400,000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700"/>
              <a:t>Bonus allocation based on </a:t>
            </a:r>
            <a:r>
              <a:rPr lang="en-US" sz="1700" b="1"/>
              <a:t>how well each store sold Men's &amp; Women's Casual products</a:t>
            </a:r>
          </a:p>
          <a:p>
            <a:r>
              <a:rPr lang="en-US" sz="1700" b="1"/>
              <a:t>Methodology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700"/>
              <a:t>We combined sales of Men's &amp; Women's Casual by store &amp; year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700"/>
              <a:t>For each year, calculated each store's percentage share of total sales across both product types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700"/>
              <a:t>Multiplied that share by the yearly bonus pool</a:t>
            </a:r>
          </a:p>
          <a:p>
            <a:pPr lvl="2">
              <a:buFont typeface="Wingdings" panose="020B0604020202020204" pitchFamily="34" charset="0"/>
              <a:buChar char="§"/>
            </a:pPr>
            <a:r>
              <a:rPr lang="en-US" sz="1700" b="1"/>
              <a:t>Formula: Bonus = Pool * (Store Sales / Total Year Sales)</a:t>
            </a:r>
          </a:p>
          <a:p>
            <a:pPr marL="914400" lvl="2" indent="0">
              <a:buNone/>
            </a:pPr>
            <a:endParaRPr lang="en-US" sz="1700" b="1"/>
          </a:p>
          <a:p>
            <a:r>
              <a:rPr lang="en-US" sz="1700"/>
              <a:t>Ensures the bonus allocation is fair, data-driven, and linked directly to performance</a:t>
            </a:r>
          </a:p>
        </p:txBody>
      </p:sp>
    </p:spTree>
    <p:extLst>
      <p:ext uri="{BB962C8B-B14F-4D97-AF65-F5344CB8AC3E}">
        <p14:creationId xmlns:p14="http://schemas.microsoft.com/office/powerpoint/2010/main" val="41633235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BEEC98-EC58-0BC2-6C09-5825AAF411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Bonus </a:t>
            </a:r>
            <a:r>
              <a:rPr lang="en-US" sz="3200">
                <a:solidFill>
                  <a:schemeClr val="bg1"/>
                </a:solidFill>
              </a:rPr>
              <a:t>Allocation Per Store &amp; Year</a:t>
            </a:r>
            <a:endParaRPr lang="en-US" sz="3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519938B-A193-0AC2-E4CE-1F58D2D0A6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266216" y="1400486"/>
            <a:ext cx="7926767" cy="546062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3EE06F3-93F0-8C46-B196-936AF546E498}"/>
              </a:ext>
            </a:extLst>
          </p:cNvPr>
          <p:cNvSpPr/>
          <p:nvPr/>
        </p:nvSpPr>
        <p:spPr>
          <a:xfrm>
            <a:off x="4298890" y="6369769"/>
            <a:ext cx="771223" cy="3427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18A3D51-980B-AB0C-1941-F82D1C7BC124}"/>
              </a:ext>
            </a:extLst>
          </p:cNvPr>
          <p:cNvSpPr/>
          <p:nvPr/>
        </p:nvSpPr>
        <p:spPr>
          <a:xfrm>
            <a:off x="10485331" y="6372138"/>
            <a:ext cx="399893" cy="3998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961A92C-C4AE-3CE0-AA9C-7FBF627E3CA8}"/>
              </a:ext>
            </a:extLst>
          </p:cNvPr>
          <p:cNvSpPr txBox="1">
            <a:spLocks/>
          </p:cNvSpPr>
          <p:nvPr/>
        </p:nvSpPr>
        <p:spPr>
          <a:xfrm>
            <a:off x="135" y="1399574"/>
            <a:ext cx="4257438" cy="5462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/>
              <a:t>2013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400"/>
              <a:t>Store 5 generated </a:t>
            </a:r>
            <a:r>
              <a:rPr lang="en-US" sz="1400" b="1"/>
              <a:t>42.7%</a:t>
            </a:r>
            <a:r>
              <a:rPr lang="en-US" sz="1400"/>
              <a:t> of total sales </a:t>
            </a:r>
            <a:r>
              <a:rPr lang="en-US" sz="1400" b="1"/>
              <a:t>($10.2M)</a:t>
            </a:r>
          </a:p>
          <a:p>
            <a:pPr lvl="2">
              <a:buFont typeface="Wingdings" panose="020B0604020202020204" pitchFamily="34" charset="0"/>
              <a:buChar char="§"/>
            </a:pPr>
            <a:r>
              <a:rPr lang="en-US" sz="1200"/>
              <a:t>Earns </a:t>
            </a:r>
            <a:r>
              <a:rPr lang="en-US" sz="1200" b="1"/>
              <a:t>$213,496</a:t>
            </a:r>
            <a:r>
              <a:rPr lang="en-US" sz="1200"/>
              <a:t> of bonus pool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400"/>
              <a:t>Store 8 generated</a:t>
            </a:r>
            <a:r>
              <a:rPr lang="en-US" sz="1400" b="1"/>
              <a:t> 57.3%</a:t>
            </a:r>
            <a:r>
              <a:rPr lang="en-US" sz="1400"/>
              <a:t> of total sales</a:t>
            </a:r>
            <a:r>
              <a:rPr lang="en-US" sz="1400" b="1"/>
              <a:t> ($13.7M)</a:t>
            </a:r>
          </a:p>
          <a:p>
            <a:pPr lvl="2">
              <a:buFont typeface="Wingdings" panose="020B0604020202020204" pitchFamily="34" charset="0"/>
              <a:buChar char="§"/>
            </a:pPr>
            <a:r>
              <a:rPr lang="en-US" sz="1200"/>
              <a:t>Earns</a:t>
            </a:r>
            <a:r>
              <a:rPr lang="en-US" sz="1200" b="1"/>
              <a:t> $286,504</a:t>
            </a:r>
            <a:r>
              <a:rPr lang="en-US" sz="1200"/>
              <a:t> of bonus pool</a:t>
            </a:r>
          </a:p>
          <a:p>
            <a:r>
              <a:rPr lang="en-US" sz="1800" b="1"/>
              <a:t>2014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400"/>
              <a:t>Store 5 generated</a:t>
            </a:r>
            <a:r>
              <a:rPr lang="en-US" sz="1400" b="1"/>
              <a:t> 42.8%</a:t>
            </a:r>
            <a:r>
              <a:rPr lang="en-US" sz="1400"/>
              <a:t> of sales </a:t>
            </a:r>
            <a:r>
              <a:rPr lang="en-US" sz="1400" b="1"/>
              <a:t>($9.2M)</a:t>
            </a:r>
          </a:p>
          <a:p>
            <a:pPr lvl="2">
              <a:buFont typeface="Wingdings" panose="020B0604020202020204" pitchFamily="34" charset="0"/>
              <a:buChar char="§"/>
            </a:pPr>
            <a:r>
              <a:rPr lang="en-US" sz="1200"/>
              <a:t>Earns </a:t>
            </a:r>
            <a:r>
              <a:rPr lang="en-US" sz="1200" b="1"/>
              <a:t>$171,127 </a:t>
            </a:r>
            <a:r>
              <a:rPr lang="en-US" sz="1200"/>
              <a:t>of bonus pool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400"/>
              <a:t>Store 8 generated</a:t>
            </a:r>
            <a:r>
              <a:rPr lang="en-US" sz="1400" b="1"/>
              <a:t> 57.2%</a:t>
            </a:r>
            <a:r>
              <a:rPr lang="en-US" sz="1400"/>
              <a:t> of sales </a:t>
            </a:r>
            <a:r>
              <a:rPr lang="en-US" sz="1400" b="1"/>
              <a:t>($12.3M)</a:t>
            </a:r>
          </a:p>
          <a:p>
            <a:pPr lvl="2">
              <a:buFont typeface="Wingdings" panose="020B0604020202020204" pitchFamily="34" charset="0"/>
              <a:buChar char="§"/>
            </a:pPr>
            <a:r>
              <a:rPr lang="en-US" sz="1200"/>
              <a:t>Earns </a:t>
            </a:r>
            <a:r>
              <a:rPr lang="en-US" sz="1200" b="1"/>
              <a:t>$228,873 </a:t>
            </a:r>
            <a:r>
              <a:rPr lang="en-US" sz="1200"/>
              <a:t>of bonus pool</a:t>
            </a:r>
          </a:p>
          <a:p>
            <a:endParaRPr lang="en-US" sz="1700"/>
          </a:p>
          <a:p>
            <a:r>
              <a:rPr lang="en-US" sz="1800"/>
              <a:t>Store 8 consistently outperforms Store 5 in total sales of Men's &amp; Women's Casual, so it earns a larger share of the bonus pool in both years.</a:t>
            </a:r>
          </a:p>
          <a:p>
            <a:pPr lvl="2">
              <a:buFont typeface="Wingdings" panose="020B0604020202020204" pitchFamily="34" charset="0"/>
              <a:buChar char="§"/>
            </a:pP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9249336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DF80844-86A6-E3E9-4C3F-FFE86102A4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4CF8B0A-DB2B-D2EB-F24F-1C5A9FFDD8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8F7A76-E2AC-1A90-1CAA-BD4BDEB545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Bonus </a:t>
            </a:r>
            <a:r>
              <a:rPr lang="en-US" sz="3200">
                <a:solidFill>
                  <a:schemeClr val="bg1"/>
                </a:solidFill>
              </a:rPr>
              <a:t>Allocation Per Store &amp; Year</a:t>
            </a:r>
            <a:endParaRPr lang="en-US" sz="3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Content Placeholder 2" descr="A graph of different shades of pink&#10;&#10;AI-generated content may be incorrect.">
            <a:extLst>
              <a:ext uri="{FF2B5EF4-FFF2-40B4-BE49-F238E27FC236}">
                <a16:creationId xmlns:a16="http://schemas.microsoft.com/office/drawing/2014/main" id="{6A88565B-0718-0242-30AE-E3EB986FE6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405138" y="1384223"/>
            <a:ext cx="8787189" cy="5474183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4857D0F-FB05-0385-FB0D-5D8FF80B15DF}"/>
              </a:ext>
            </a:extLst>
          </p:cNvPr>
          <p:cNvSpPr txBox="1">
            <a:spLocks/>
          </p:cNvSpPr>
          <p:nvPr/>
        </p:nvSpPr>
        <p:spPr>
          <a:xfrm>
            <a:off x="135" y="1385463"/>
            <a:ext cx="3401954" cy="54768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700" b="1"/>
              <a:t>2013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300"/>
              <a:t>Pool is</a:t>
            </a:r>
            <a:r>
              <a:rPr lang="en-US" sz="1300" b="1"/>
              <a:t> $500,000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300"/>
              <a:t>Store 8 has a darker shaded cell, indicating it earns a higher share of the pool.</a:t>
            </a:r>
          </a:p>
          <a:p>
            <a:r>
              <a:rPr lang="en-US" sz="1700" b="1"/>
              <a:t>2014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300"/>
              <a:t>Pool shrinks to</a:t>
            </a:r>
            <a:r>
              <a:rPr lang="en-US" sz="1300" b="1"/>
              <a:t> $400,000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300"/>
              <a:t>Store 8 still shows a darker cell, earning a larger share of the pool again</a:t>
            </a:r>
          </a:p>
          <a:p>
            <a:r>
              <a:rPr lang="en-US" sz="1700" b="1"/>
              <a:t>Heatmap immediately shows rationale of allocation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300"/>
              <a:t>Larger sales = darker cells = larger slice of pool</a:t>
            </a:r>
          </a:p>
          <a:p>
            <a:r>
              <a:rPr lang="en-US" sz="1700" b="1"/>
              <a:t>Reinforcing fairness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300"/>
              <a:t>Bonus tied directly to performance in the product types</a:t>
            </a:r>
          </a:p>
          <a:p>
            <a:r>
              <a:rPr lang="en-US" sz="1700" b="1"/>
              <a:t>Did performance change?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300"/>
              <a:t>No, Store 8 dominated sales in both years, Store 5 could not close gap</a:t>
            </a:r>
          </a:p>
        </p:txBody>
      </p:sp>
    </p:spTree>
    <p:extLst>
      <p:ext uri="{BB962C8B-B14F-4D97-AF65-F5344CB8AC3E}">
        <p14:creationId xmlns:p14="http://schemas.microsoft.com/office/powerpoint/2010/main" val="11994734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A7332DD-7CC2-D4D4-1968-FDA79B55C8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AB2696-708E-EA79-EDB3-3261CF292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>
                <a:solidFill>
                  <a:schemeClr val="bg1"/>
                </a:solidFill>
              </a:rPr>
              <a:t>Product Sales Per Store &amp; Year</a:t>
            </a:r>
            <a:endParaRPr lang="en-US">
              <a:solidFill>
                <a:schemeClr val="bg1"/>
              </a:solidFill>
              <a:ea typeface="+mj-ea"/>
              <a:cs typeface="+mj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772831-D133-8036-745D-5D90D4195C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2748" y="1400486"/>
            <a:ext cx="8818107" cy="5455061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3EAE1BE-5DB4-4B29-DB53-C406E71257A3}"/>
              </a:ext>
            </a:extLst>
          </p:cNvPr>
          <p:cNvSpPr txBox="1">
            <a:spLocks/>
          </p:cNvSpPr>
          <p:nvPr/>
        </p:nvSpPr>
        <p:spPr>
          <a:xfrm>
            <a:off x="135" y="1399574"/>
            <a:ext cx="3233503" cy="5462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/>
              <a:t>Broken down further by Product Type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400"/>
              <a:t>Store 5 consistently contributed around </a:t>
            </a:r>
            <a:r>
              <a:rPr lang="en-US" sz="1400" b="1"/>
              <a:t>42-43%</a:t>
            </a:r>
            <a:r>
              <a:rPr lang="en-US" sz="1400"/>
              <a:t> of sales in both product types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400"/>
              <a:t>Store 8 sold </a:t>
            </a:r>
            <a:r>
              <a:rPr lang="en-US" sz="1400" b="1"/>
              <a:t>57-58%</a:t>
            </a:r>
            <a:r>
              <a:rPr lang="en-US" sz="1400"/>
              <a:t> of each product type in both years</a:t>
            </a:r>
          </a:p>
          <a:p>
            <a:r>
              <a:rPr lang="en-US" sz="1800"/>
              <a:t>Because Store 8 outperformed across both Men's and Women's Casual each year, the proportional bonus split is justified</a:t>
            </a:r>
          </a:p>
          <a:p>
            <a:r>
              <a:rPr lang="en-US" sz="1800"/>
              <a:t>Store 8's performance was stronger in both product types each year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C2A897E-FF32-6DA5-9417-BE7795665E9F}"/>
              </a:ext>
            </a:extLst>
          </p:cNvPr>
          <p:cNvSpPr/>
          <p:nvPr/>
        </p:nvSpPr>
        <p:spPr>
          <a:xfrm>
            <a:off x="6932820" y="6218097"/>
            <a:ext cx="833820" cy="5002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6B56252-9BA4-B9C4-3624-23D34D84E240}"/>
              </a:ext>
            </a:extLst>
          </p:cNvPr>
          <p:cNvSpPr/>
          <p:nvPr/>
        </p:nvSpPr>
        <p:spPr>
          <a:xfrm>
            <a:off x="3948884" y="6218131"/>
            <a:ext cx="321625" cy="2501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390E87A-507E-9493-3A08-6AEB5D406A42}"/>
              </a:ext>
            </a:extLst>
          </p:cNvPr>
          <p:cNvSpPr/>
          <p:nvPr/>
        </p:nvSpPr>
        <p:spPr>
          <a:xfrm>
            <a:off x="9917019" y="6224076"/>
            <a:ext cx="750232" cy="2739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65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27</Slides>
  <Notes>4</Notes>
  <HiddenSlides>1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28" baseType="lpstr">
      <vt:lpstr>office theme</vt:lpstr>
      <vt:lpstr>Store Front 5 and 8 Performance Analysis</vt:lpstr>
      <vt:lpstr>Store Front 5 and 8 Performance Analysis </vt:lpstr>
      <vt:lpstr>Store 5 Performance Summary</vt:lpstr>
      <vt:lpstr>Store 5 Strengths &amp; Weaknesses </vt:lpstr>
      <vt:lpstr>Susan and Noushin</vt:lpstr>
      <vt:lpstr>Bonus Recommendation – Objective &amp; Methodology</vt:lpstr>
      <vt:lpstr>Bonus Allocation Per Store &amp; Year</vt:lpstr>
      <vt:lpstr>Bonus Allocation Per Store &amp; Year</vt:lpstr>
      <vt:lpstr>Product Sales Per Store &amp; Year</vt:lpstr>
      <vt:lpstr>Bonus Recommendation &amp; Next Steps</vt:lpstr>
      <vt:lpstr>Sales Trends by Day of the Week</vt:lpstr>
      <vt:lpstr>Trends by Day of Week</vt:lpstr>
      <vt:lpstr>Trends by Day of Week </vt:lpstr>
      <vt:lpstr>PowerPoint Presentation</vt:lpstr>
      <vt:lpstr>Things to Consider</vt:lpstr>
      <vt:lpstr>PowerPoint Presentation</vt:lpstr>
      <vt:lpstr>PowerPoint Presentation</vt:lpstr>
      <vt:lpstr>Implications and Recommendations</vt:lpstr>
      <vt:lpstr>Single Store vs Multi-Store State Performance</vt:lpstr>
      <vt:lpstr>Overall Performance For Store 5 and 8</vt:lpstr>
      <vt:lpstr>Average Sale Amount for Store 5 and 8</vt:lpstr>
      <vt:lpstr>State By State Overall Examination</vt:lpstr>
      <vt:lpstr>Key Findings</vt:lpstr>
      <vt:lpstr>What Can We Learn From Having Single-Store VS Multi-Store?</vt:lpstr>
      <vt:lpstr>Location Strategy Recommendations</vt:lpstr>
      <vt:lpstr>Thank you for listening to our presentation!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revision>3</cp:revision>
  <dcterms:created xsi:type="dcterms:W3CDTF">2025-08-20T01:59:14Z</dcterms:created>
  <dcterms:modified xsi:type="dcterms:W3CDTF">2025-08-27T04:26:50Z</dcterms:modified>
</cp:coreProperties>
</file>